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9"/>
  </p:notesMasterIdLst>
  <p:handoutMasterIdLst>
    <p:handoutMasterId r:id="rId40"/>
  </p:handoutMasterIdLst>
  <p:sldIdLst>
    <p:sldId id="256" r:id="rId2"/>
    <p:sldId id="349" r:id="rId3"/>
    <p:sldId id="329" r:id="rId4"/>
    <p:sldId id="356" r:id="rId5"/>
    <p:sldId id="357" r:id="rId6"/>
    <p:sldId id="358" r:id="rId7"/>
    <p:sldId id="367" r:id="rId8"/>
    <p:sldId id="388" r:id="rId9"/>
    <p:sldId id="374" r:id="rId10"/>
    <p:sldId id="375" r:id="rId11"/>
    <p:sldId id="376" r:id="rId12"/>
    <p:sldId id="377" r:id="rId13"/>
    <p:sldId id="378" r:id="rId14"/>
    <p:sldId id="379" r:id="rId15"/>
    <p:sldId id="380" r:id="rId16"/>
    <p:sldId id="384" r:id="rId17"/>
    <p:sldId id="386" r:id="rId18"/>
    <p:sldId id="381" r:id="rId19"/>
    <p:sldId id="387" r:id="rId20"/>
    <p:sldId id="382" r:id="rId21"/>
    <p:sldId id="385" r:id="rId22"/>
    <p:sldId id="359" r:id="rId23"/>
    <p:sldId id="328" r:id="rId24"/>
    <p:sldId id="365" r:id="rId25"/>
    <p:sldId id="361" r:id="rId26"/>
    <p:sldId id="362" r:id="rId27"/>
    <p:sldId id="363" r:id="rId28"/>
    <p:sldId id="372" r:id="rId29"/>
    <p:sldId id="373" r:id="rId30"/>
    <p:sldId id="368" r:id="rId31"/>
    <p:sldId id="369" r:id="rId32"/>
    <p:sldId id="370" r:id="rId33"/>
    <p:sldId id="364" r:id="rId34"/>
    <p:sldId id="333" r:id="rId35"/>
    <p:sldId id="360" r:id="rId36"/>
    <p:sldId id="366" r:id="rId37"/>
    <p:sldId id="355" r:id="rId38"/>
  </p:sldIdLst>
  <p:sldSz cx="9144000" cy="6858000" type="screen4x3"/>
  <p:notesSz cx="6867525" cy="9993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3500" autoAdjust="0"/>
  </p:normalViewPr>
  <p:slideViewPr>
    <p:cSldViewPr>
      <p:cViewPr varScale="1">
        <p:scale>
          <a:sx n="68" d="100"/>
          <a:sy n="68" d="100"/>
        </p:scale>
        <p:origin x="-120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928" cy="499666"/>
          </a:xfrm>
          <a:prstGeom prst="rect">
            <a:avLst/>
          </a:prstGeom>
        </p:spPr>
        <p:txBody>
          <a:bodyPr vert="horz" lIns="96341" tIns="48171" rIns="96341" bIns="48171" rtlCol="0"/>
          <a:lstStyle>
            <a:lvl1pPr algn="l">
              <a:defRPr sz="1300"/>
            </a:lvl1pPr>
          </a:lstStyle>
          <a:p>
            <a:endParaRPr lang="en-AU"/>
          </a:p>
        </p:txBody>
      </p:sp>
      <p:sp>
        <p:nvSpPr>
          <p:cNvPr id="3" name="Date Placeholder 2"/>
          <p:cNvSpPr>
            <a:spLocks noGrp="1"/>
          </p:cNvSpPr>
          <p:nvPr>
            <p:ph type="dt" sz="quarter" idx="1"/>
          </p:nvPr>
        </p:nvSpPr>
        <p:spPr>
          <a:xfrm>
            <a:off x="3890008" y="0"/>
            <a:ext cx="2975928" cy="499666"/>
          </a:xfrm>
          <a:prstGeom prst="rect">
            <a:avLst/>
          </a:prstGeom>
        </p:spPr>
        <p:txBody>
          <a:bodyPr vert="horz" lIns="96341" tIns="48171" rIns="96341" bIns="48171" rtlCol="0"/>
          <a:lstStyle>
            <a:lvl1pPr algn="r">
              <a:defRPr sz="1300"/>
            </a:lvl1pPr>
          </a:lstStyle>
          <a:p>
            <a:fld id="{4C7F035F-B72C-4DBA-B8A3-195006F676F3}" type="datetimeFigureOut">
              <a:rPr lang="en-US" smtClean="0"/>
              <a:pPr/>
              <a:t>5/9/2012</a:t>
            </a:fld>
            <a:endParaRPr lang="en-AU"/>
          </a:p>
        </p:txBody>
      </p:sp>
      <p:sp>
        <p:nvSpPr>
          <p:cNvPr id="4" name="Footer Placeholder 3"/>
          <p:cNvSpPr>
            <a:spLocks noGrp="1"/>
          </p:cNvSpPr>
          <p:nvPr>
            <p:ph type="ftr" sz="quarter" idx="2"/>
          </p:nvPr>
        </p:nvSpPr>
        <p:spPr>
          <a:xfrm>
            <a:off x="0" y="9491913"/>
            <a:ext cx="2975928" cy="499666"/>
          </a:xfrm>
          <a:prstGeom prst="rect">
            <a:avLst/>
          </a:prstGeom>
        </p:spPr>
        <p:txBody>
          <a:bodyPr vert="horz" lIns="96341" tIns="48171" rIns="96341" bIns="48171" rtlCol="0" anchor="b"/>
          <a:lstStyle>
            <a:lvl1pPr algn="l">
              <a:defRPr sz="1300"/>
            </a:lvl1pPr>
          </a:lstStyle>
          <a:p>
            <a:endParaRPr lang="en-AU"/>
          </a:p>
        </p:txBody>
      </p:sp>
      <p:sp>
        <p:nvSpPr>
          <p:cNvPr id="5" name="Slide Number Placeholder 4"/>
          <p:cNvSpPr>
            <a:spLocks noGrp="1"/>
          </p:cNvSpPr>
          <p:nvPr>
            <p:ph type="sldNum" sz="quarter" idx="3"/>
          </p:nvPr>
        </p:nvSpPr>
        <p:spPr>
          <a:xfrm>
            <a:off x="3890008" y="9491913"/>
            <a:ext cx="2975928" cy="499666"/>
          </a:xfrm>
          <a:prstGeom prst="rect">
            <a:avLst/>
          </a:prstGeom>
        </p:spPr>
        <p:txBody>
          <a:bodyPr vert="horz" lIns="96341" tIns="48171" rIns="96341" bIns="48171" rtlCol="0" anchor="b"/>
          <a:lstStyle>
            <a:lvl1pPr algn="r">
              <a:defRPr sz="1300"/>
            </a:lvl1pPr>
          </a:lstStyle>
          <a:p>
            <a:fld id="{8C5939D7-B8D7-4636-9AA5-947B81C3A4AF}" type="slidenum">
              <a:rPr lang="en-AU" smtClean="0"/>
              <a:pPr/>
              <a:t>‹#›</a:t>
            </a:fld>
            <a:endParaRPr lang="en-AU"/>
          </a:p>
        </p:txBody>
      </p:sp>
    </p:spTree>
    <p:extLst>
      <p:ext uri="{BB962C8B-B14F-4D97-AF65-F5344CB8AC3E}">
        <p14:creationId xmlns:p14="http://schemas.microsoft.com/office/powerpoint/2010/main" val="1348039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928" cy="499666"/>
          </a:xfrm>
          <a:prstGeom prst="rect">
            <a:avLst/>
          </a:prstGeom>
        </p:spPr>
        <p:txBody>
          <a:bodyPr vert="horz" lIns="96341" tIns="48171" rIns="96341" bIns="48171" rtlCol="0"/>
          <a:lstStyle>
            <a:lvl1pPr algn="l">
              <a:defRPr sz="1300"/>
            </a:lvl1pPr>
          </a:lstStyle>
          <a:p>
            <a:endParaRPr lang="en-AU"/>
          </a:p>
        </p:txBody>
      </p:sp>
      <p:sp>
        <p:nvSpPr>
          <p:cNvPr id="3" name="Date Placeholder 2"/>
          <p:cNvSpPr>
            <a:spLocks noGrp="1"/>
          </p:cNvSpPr>
          <p:nvPr>
            <p:ph type="dt" idx="1"/>
          </p:nvPr>
        </p:nvSpPr>
        <p:spPr>
          <a:xfrm>
            <a:off x="3890008" y="0"/>
            <a:ext cx="2975928" cy="499666"/>
          </a:xfrm>
          <a:prstGeom prst="rect">
            <a:avLst/>
          </a:prstGeom>
        </p:spPr>
        <p:txBody>
          <a:bodyPr vert="horz" lIns="96341" tIns="48171" rIns="96341" bIns="48171" rtlCol="0"/>
          <a:lstStyle>
            <a:lvl1pPr algn="r">
              <a:defRPr sz="1300"/>
            </a:lvl1pPr>
          </a:lstStyle>
          <a:p>
            <a:fld id="{259B6F9B-04EB-4A55-A2A8-8EB11CFFADA6}" type="datetimeFigureOut">
              <a:rPr lang="en-US" smtClean="0"/>
              <a:pPr/>
              <a:t>5/9/2012</a:t>
            </a:fld>
            <a:endParaRPr lang="en-AU"/>
          </a:p>
        </p:txBody>
      </p:sp>
      <p:sp>
        <p:nvSpPr>
          <p:cNvPr id="4" name="Slide Image Placeholder 3"/>
          <p:cNvSpPr>
            <a:spLocks noGrp="1" noRot="1" noChangeAspect="1"/>
          </p:cNvSpPr>
          <p:nvPr>
            <p:ph type="sldImg" idx="2"/>
          </p:nvPr>
        </p:nvSpPr>
        <p:spPr>
          <a:xfrm>
            <a:off x="935038" y="749300"/>
            <a:ext cx="4997450" cy="3748088"/>
          </a:xfrm>
          <a:prstGeom prst="rect">
            <a:avLst/>
          </a:prstGeom>
          <a:noFill/>
          <a:ln w="12700">
            <a:solidFill>
              <a:prstClr val="black"/>
            </a:solidFill>
          </a:ln>
        </p:spPr>
        <p:txBody>
          <a:bodyPr vert="horz" lIns="96341" tIns="48171" rIns="96341" bIns="48171" rtlCol="0" anchor="ctr"/>
          <a:lstStyle/>
          <a:p>
            <a:endParaRPr lang="en-AU"/>
          </a:p>
        </p:txBody>
      </p:sp>
      <p:sp>
        <p:nvSpPr>
          <p:cNvPr id="5" name="Notes Placeholder 4"/>
          <p:cNvSpPr>
            <a:spLocks noGrp="1"/>
          </p:cNvSpPr>
          <p:nvPr>
            <p:ph type="body" sz="quarter" idx="3"/>
          </p:nvPr>
        </p:nvSpPr>
        <p:spPr>
          <a:xfrm>
            <a:off x="686753" y="4746824"/>
            <a:ext cx="5494020" cy="4496991"/>
          </a:xfrm>
          <a:prstGeom prst="rect">
            <a:avLst/>
          </a:prstGeom>
        </p:spPr>
        <p:txBody>
          <a:bodyPr vert="horz" lIns="96341" tIns="48171" rIns="96341" bIns="4817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91913"/>
            <a:ext cx="2975928" cy="499666"/>
          </a:xfrm>
          <a:prstGeom prst="rect">
            <a:avLst/>
          </a:prstGeom>
        </p:spPr>
        <p:txBody>
          <a:bodyPr vert="horz" lIns="96341" tIns="48171" rIns="96341" bIns="48171" rtlCol="0" anchor="b"/>
          <a:lstStyle>
            <a:lvl1pPr algn="l">
              <a:defRPr sz="1300"/>
            </a:lvl1pPr>
          </a:lstStyle>
          <a:p>
            <a:endParaRPr lang="en-AU"/>
          </a:p>
        </p:txBody>
      </p:sp>
      <p:sp>
        <p:nvSpPr>
          <p:cNvPr id="7" name="Slide Number Placeholder 6"/>
          <p:cNvSpPr>
            <a:spLocks noGrp="1"/>
          </p:cNvSpPr>
          <p:nvPr>
            <p:ph type="sldNum" sz="quarter" idx="5"/>
          </p:nvPr>
        </p:nvSpPr>
        <p:spPr>
          <a:xfrm>
            <a:off x="3890008" y="9491913"/>
            <a:ext cx="2975928" cy="499666"/>
          </a:xfrm>
          <a:prstGeom prst="rect">
            <a:avLst/>
          </a:prstGeom>
        </p:spPr>
        <p:txBody>
          <a:bodyPr vert="horz" lIns="96341" tIns="48171" rIns="96341" bIns="48171" rtlCol="0" anchor="b"/>
          <a:lstStyle>
            <a:lvl1pPr algn="r">
              <a:defRPr sz="1300"/>
            </a:lvl1pPr>
          </a:lstStyle>
          <a:p>
            <a:fld id="{01F04155-4228-4C85-BF39-DFDE8BA7E3C3}" type="slidenum">
              <a:rPr lang="en-AU" smtClean="0"/>
              <a:pPr/>
              <a:t>‹#›</a:t>
            </a:fld>
            <a:endParaRPr lang="en-AU"/>
          </a:p>
        </p:txBody>
      </p:sp>
    </p:spTree>
    <p:extLst>
      <p:ext uri="{BB962C8B-B14F-4D97-AF65-F5344CB8AC3E}">
        <p14:creationId xmlns:p14="http://schemas.microsoft.com/office/powerpoint/2010/main" val="3990378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Good to use this writing</a:t>
            </a:r>
            <a:r>
              <a:rPr lang="en-AU" baseline="0" dirty="0" smtClean="0"/>
              <a:t> to learn strategy with your students.</a:t>
            </a:r>
            <a:endParaRPr lang="en-AU" dirty="0"/>
          </a:p>
        </p:txBody>
      </p:sp>
      <p:sp>
        <p:nvSpPr>
          <p:cNvPr id="4" name="Slide Number Placeholder 3"/>
          <p:cNvSpPr>
            <a:spLocks noGrp="1"/>
          </p:cNvSpPr>
          <p:nvPr>
            <p:ph type="sldNum" sz="quarter" idx="10"/>
          </p:nvPr>
        </p:nvSpPr>
        <p:spPr/>
        <p:txBody>
          <a:bodyPr/>
          <a:lstStyle/>
          <a:p>
            <a:fld id="{01F04155-4228-4C85-BF39-DFDE8BA7E3C3}" type="slidenum">
              <a:rPr lang="en-AU" smtClean="0"/>
              <a:pPr/>
              <a:t>2</a:t>
            </a:fld>
            <a:endParaRPr lang="en-AU"/>
          </a:p>
        </p:txBody>
      </p:sp>
    </p:spTree>
    <p:extLst>
      <p:ext uri="{BB962C8B-B14F-4D97-AF65-F5344CB8AC3E}">
        <p14:creationId xmlns:p14="http://schemas.microsoft.com/office/powerpoint/2010/main" val="2923015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 is the reality</a:t>
            </a:r>
            <a:r>
              <a:rPr lang="en-AU" baseline="0" dirty="0" smtClean="0"/>
              <a:t>. We need to plan and move forward from here.</a:t>
            </a:r>
            <a:endParaRPr lang="en-AU" dirty="0"/>
          </a:p>
        </p:txBody>
      </p:sp>
      <p:sp>
        <p:nvSpPr>
          <p:cNvPr id="4" name="Slide Number Placeholder 3"/>
          <p:cNvSpPr>
            <a:spLocks noGrp="1"/>
          </p:cNvSpPr>
          <p:nvPr>
            <p:ph type="sldNum" sz="quarter" idx="10"/>
          </p:nvPr>
        </p:nvSpPr>
        <p:spPr/>
        <p:txBody>
          <a:bodyPr/>
          <a:lstStyle/>
          <a:p>
            <a:fld id="{01F04155-4228-4C85-BF39-DFDE8BA7E3C3}" type="slidenum">
              <a:rPr lang="en-AU" smtClean="0"/>
              <a:pPr/>
              <a:t>5</a:t>
            </a:fld>
            <a:endParaRPr lang="en-AU"/>
          </a:p>
        </p:txBody>
      </p:sp>
    </p:spTree>
    <p:extLst>
      <p:ext uri="{BB962C8B-B14F-4D97-AF65-F5344CB8AC3E}">
        <p14:creationId xmlns:p14="http://schemas.microsoft.com/office/powerpoint/2010/main" val="982813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1F04155-4228-4C85-BF39-DFDE8BA7E3C3}" type="slidenum">
              <a:rPr lang="en-AU" smtClean="0"/>
              <a:pPr/>
              <a:t>6</a:t>
            </a:fld>
            <a:endParaRPr lang="en-AU"/>
          </a:p>
        </p:txBody>
      </p:sp>
    </p:spTree>
    <p:extLst>
      <p:ext uri="{BB962C8B-B14F-4D97-AF65-F5344CB8AC3E}">
        <p14:creationId xmlns:p14="http://schemas.microsoft.com/office/powerpoint/2010/main" val="1399739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Students reading independently.</a:t>
            </a:r>
          </a:p>
          <a:p>
            <a:r>
              <a:rPr lang="en-AU" dirty="0" smtClean="0"/>
              <a:t>Students discussing text in groups.</a:t>
            </a:r>
          </a:p>
          <a:p>
            <a:r>
              <a:rPr lang="en-AU" dirty="0" smtClean="0"/>
              <a:t>Students sitting/lying comfortable</a:t>
            </a:r>
            <a:r>
              <a:rPr lang="en-AU" baseline="0" dirty="0" smtClean="0"/>
              <a:t> around room.</a:t>
            </a:r>
          </a:p>
          <a:p>
            <a:r>
              <a:rPr lang="en-AU" baseline="0" dirty="0" smtClean="0"/>
              <a:t>Cushions in room.</a:t>
            </a:r>
          </a:p>
          <a:p>
            <a:r>
              <a:rPr lang="en-AU" baseline="0" dirty="0" smtClean="0"/>
              <a:t>Post it notes in books.</a:t>
            </a:r>
          </a:p>
          <a:p>
            <a:r>
              <a:rPr lang="en-AU" dirty="0" smtClean="0"/>
              <a:t>Group</a:t>
            </a:r>
            <a:r>
              <a:rPr lang="en-AU" baseline="0" dirty="0" smtClean="0"/>
              <a:t> of students reading the same text – looks like an information text. Maybe a book club/literature circle.</a:t>
            </a:r>
            <a:endParaRPr lang="en-AU" dirty="0"/>
          </a:p>
        </p:txBody>
      </p:sp>
      <p:sp>
        <p:nvSpPr>
          <p:cNvPr id="4" name="Slide Number Placeholder 3"/>
          <p:cNvSpPr>
            <a:spLocks noGrp="1"/>
          </p:cNvSpPr>
          <p:nvPr>
            <p:ph type="sldNum" sz="quarter" idx="10"/>
          </p:nvPr>
        </p:nvSpPr>
        <p:spPr/>
        <p:txBody>
          <a:bodyPr/>
          <a:lstStyle/>
          <a:p>
            <a:fld id="{01F04155-4228-4C85-BF39-DFDE8BA7E3C3}" type="slidenum">
              <a:rPr lang="en-AU" smtClean="0"/>
              <a:pPr/>
              <a:t>15</a:t>
            </a:fld>
            <a:endParaRPr lang="en-AU"/>
          </a:p>
        </p:txBody>
      </p:sp>
    </p:spTree>
    <p:extLst>
      <p:ext uri="{BB962C8B-B14F-4D97-AF65-F5344CB8AC3E}">
        <p14:creationId xmlns:p14="http://schemas.microsoft.com/office/powerpoint/2010/main" val="2175357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1F04155-4228-4C85-BF39-DFDE8BA7E3C3}" type="slidenum">
              <a:rPr lang="en-AU" smtClean="0"/>
              <a:pPr/>
              <a:t>16</a:t>
            </a:fld>
            <a:endParaRPr lang="en-AU"/>
          </a:p>
        </p:txBody>
      </p:sp>
    </p:spTree>
    <p:extLst>
      <p:ext uri="{BB962C8B-B14F-4D97-AF65-F5344CB8AC3E}">
        <p14:creationId xmlns:p14="http://schemas.microsoft.com/office/powerpoint/2010/main" val="3034063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Compare to learning new skills as an adult – sports etc. </a:t>
            </a:r>
            <a:endParaRPr lang="en-AU" dirty="0"/>
          </a:p>
        </p:txBody>
      </p:sp>
      <p:sp>
        <p:nvSpPr>
          <p:cNvPr id="4" name="Slide Number Placeholder 3"/>
          <p:cNvSpPr>
            <a:spLocks noGrp="1"/>
          </p:cNvSpPr>
          <p:nvPr>
            <p:ph type="sldNum" sz="quarter" idx="10"/>
          </p:nvPr>
        </p:nvSpPr>
        <p:spPr/>
        <p:txBody>
          <a:bodyPr/>
          <a:lstStyle/>
          <a:p>
            <a:fld id="{01F04155-4228-4C85-BF39-DFDE8BA7E3C3}" type="slidenum">
              <a:rPr lang="en-AU" smtClean="0"/>
              <a:pPr/>
              <a:t>18</a:t>
            </a:fld>
            <a:endParaRPr lang="en-AU"/>
          </a:p>
        </p:txBody>
      </p:sp>
    </p:spTree>
    <p:extLst>
      <p:ext uri="{BB962C8B-B14F-4D97-AF65-F5344CB8AC3E}">
        <p14:creationId xmlns:p14="http://schemas.microsoft.com/office/powerpoint/2010/main" val="484849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a:t>
            </a:r>
            <a:r>
              <a:rPr lang="en-AU" baseline="0" dirty="0" smtClean="0"/>
              <a:t> term based on a biblical reference.</a:t>
            </a:r>
            <a:endParaRPr lang="en-AU" dirty="0"/>
          </a:p>
        </p:txBody>
      </p:sp>
      <p:sp>
        <p:nvSpPr>
          <p:cNvPr id="4" name="Slide Number Placeholder 3"/>
          <p:cNvSpPr>
            <a:spLocks noGrp="1"/>
          </p:cNvSpPr>
          <p:nvPr>
            <p:ph type="sldNum" sz="quarter" idx="10"/>
          </p:nvPr>
        </p:nvSpPr>
        <p:spPr/>
        <p:txBody>
          <a:bodyPr/>
          <a:lstStyle/>
          <a:p>
            <a:fld id="{01F04155-4228-4C85-BF39-DFDE8BA7E3C3}" type="slidenum">
              <a:rPr lang="en-AU" smtClean="0"/>
              <a:pPr/>
              <a:t>21</a:t>
            </a:fld>
            <a:endParaRPr lang="en-AU"/>
          </a:p>
        </p:txBody>
      </p:sp>
    </p:spTree>
    <p:extLst>
      <p:ext uri="{BB962C8B-B14F-4D97-AF65-F5344CB8AC3E}">
        <p14:creationId xmlns:p14="http://schemas.microsoft.com/office/powerpoint/2010/main" val="4182505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1F04155-4228-4C85-BF39-DFDE8BA7E3C3}" type="slidenum">
              <a:rPr lang="en-AU" smtClean="0"/>
              <a:pPr/>
              <a:t>23</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DF046CC1-A2AF-4EE3-BF92-775E16B4BB4D}" type="slidenum">
              <a:rPr lang="en-AU" smtClean="0"/>
              <a:pPr/>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F046CC1-A2AF-4EE3-BF92-775E16B4BB4D}"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F046CC1-A2AF-4EE3-BF92-775E16B4BB4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F046CC1-A2AF-4EE3-BF92-775E16B4BB4D}"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F046CC1-A2AF-4EE3-BF92-775E16B4BB4D}" type="slidenum">
              <a:rPr lang="en-AU" smtClean="0"/>
              <a:pPr/>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F046CC1-A2AF-4EE3-BF92-775E16B4BB4D}"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DF046CC1-A2AF-4EE3-BF92-775E16B4BB4D}"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DF046CC1-A2AF-4EE3-BF92-775E16B4BB4D}"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DF046CC1-A2AF-4EE3-BF92-775E16B4BB4D}" type="slidenum">
              <a:rPr lang="en-AU" smtClean="0"/>
              <a:pPr/>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F046CC1-A2AF-4EE3-BF92-775E16B4BB4D}"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7C73024-85FF-46FD-AE8F-008CDF970A42}" type="datetimeFigureOut">
              <a:rPr lang="en-US" smtClean="0"/>
              <a:pPr/>
              <a:t>5/9/2012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F046CC1-A2AF-4EE3-BF92-775E16B4BB4D}" type="slidenum">
              <a:rPr lang="en-AU" smtClean="0"/>
              <a:pPr/>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7C73024-85FF-46FD-AE8F-008CDF970A42}" type="datetimeFigureOut">
              <a:rPr lang="en-US" smtClean="0"/>
              <a:pPr/>
              <a:t>5/9/2012</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F046CC1-A2AF-4EE3-BF92-775E16B4BB4D}" type="slidenum">
              <a:rPr lang="en-AU" smtClean="0"/>
              <a:pPr/>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Libraries/Turn%20Clip%2003.dv"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642918"/>
            <a:ext cx="7772400" cy="1470025"/>
          </a:xfrm>
        </p:spPr>
        <p:txBody>
          <a:bodyPr>
            <a:normAutofit/>
          </a:bodyPr>
          <a:lstStyle/>
          <a:p>
            <a:pPr algn="ctr"/>
            <a:r>
              <a:rPr lang="en-AU" dirty="0" smtClean="0"/>
              <a:t>Knox Network Study Group</a:t>
            </a:r>
            <a:br>
              <a:rPr lang="en-AU" dirty="0" smtClean="0"/>
            </a:br>
            <a:endParaRPr lang="en-AU" dirty="0"/>
          </a:p>
        </p:txBody>
      </p:sp>
      <p:sp>
        <p:nvSpPr>
          <p:cNvPr id="3" name="Subtitle 2"/>
          <p:cNvSpPr>
            <a:spLocks noGrp="1"/>
          </p:cNvSpPr>
          <p:nvPr>
            <p:ph type="subTitle" idx="1"/>
          </p:nvPr>
        </p:nvSpPr>
        <p:spPr>
          <a:xfrm>
            <a:off x="785786" y="2857496"/>
            <a:ext cx="7358114" cy="3286148"/>
          </a:xfrm>
        </p:spPr>
        <p:txBody>
          <a:bodyPr>
            <a:normAutofit/>
          </a:bodyPr>
          <a:lstStyle/>
          <a:p>
            <a:r>
              <a:rPr lang="en-AU" dirty="0" smtClean="0"/>
              <a:t>March 23 2012</a:t>
            </a:r>
          </a:p>
          <a:p>
            <a:endParaRPr lang="en-AU" dirty="0" smtClean="0"/>
          </a:p>
          <a:p>
            <a:r>
              <a:rPr lang="en-AU" dirty="0" smtClean="0"/>
              <a:t>Dianne Wilkinson</a:t>
            </a:r>
          </a:p>
          <a:p>
            <a:endParaRPr lang="en-AU" dirty="0" smtClean="0"/>
          </a:p>
          <a:p>
            <a:pPr>
              <a:spcBef>
                <a:spcPts val="1800"/>
              </a:spcBef>
            </a:pPr>
            <a:endParaRPr lang="en-AU" sz="2200" b="1" dirty="0" smtClean="0">
              <a:solidFill>
                <a:schemeClr val="tx1"/>
              </a:solidFill>
            </a:endParaRPr>
          </a:p>
          <a:p>
            <a:pPr>
              <a:spcBef>
                <a:spcPts val="1800"/>
              </a:spcBef>
            </a:pPr>
            <a:endParaRPr lang="en-AU" sz="2200" b="1" dirty="0" smtClean="0">
              <a:solidFill>
                <a:schemeClr val="tx1"/>
              </a:solidFill>
            </a:endParaRPr>
          </a:p>
        </p:txBody>
      </p:sp>
      <p:pic>
        <p:nvPicPr>
          <p:cNvPr id="5" name="Picture 4" descr="j0231222"/>
          <p:cNvPicPr/>
          <p:nvPr/>
        </p:nvPicPr>
        <p:blipFill>
          <a:blip r:embed="rId2" cstate="print"/>
          <a:srcRect/>
          <a:stretch>
            <a:fillRect/>
          </a:stretch>
        </p:blipFill>
        <p:spPr bwMode="auto">
          <a:xfrm>
            <a:off x="5220072" y="2564904"/>
            <a:ext cx="3024336" cy="2016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IMG2905.JPG"/>
          <p:cNvPicPr>
            <a:picLocks noGrp="1" noChangeAspect="1"/>
          </p:cNvPicPr>
          <p:nvPr>
            <p:ph idx="1"/>
          </p:nvPr>
        </p:nvPicPr>
        <p:blipFill>
          <a:blip r:embed="rId2" cstate="print"/>
          <a:stretch>
            <a:fillRect/>
          </a:stretch>
        </p:blipFill>
        <p:spPr>
          <a:xfrm>
            <a:off x="-578909" y="0"/>
            <a:ext cx="10119461" cy="7589596"/>
          </a:xfrm>
        </p:spPr>
      </p:pic>
      <p:sp>
        <p:nvSpPr>
          <p:cNvPr id="2" name="Title 1"/>
          <p:cNvSpPr>
            <a:spLocks noGrp="1"/>
          </p:cNvSpPr>
          <p:nvPr>
            <p:ph type="title"/>
          </p:nvPr>
        </p:nvSpPr>
        <p:spPr/>
        <p:txBody>
          <a:bodyPr/>
          <a:lstStyle/>
          <a:p>
            <a:endParaRPr lang="en-AU" dirty="0"/>
          </a:p>
        </p:txBody>
      </p:sp>
    </p:spTree>
    <p:extLst>
      <p:ext uri="{BB962C8B-B14F-4D97-AF65-F5344CB8AC3E}">
        <p14:creationId xmlns:p14="http://schemas.microsoft.com/office/powerpoint/2010/main" val="2903540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CIMG2906.JPG"/>
          <p:cNvPicPr>
            <a:picLocks noGrp="1" noChangeAspect="1"/>
          </p:cNvPicPr>
          <p:nvPr>
            <p:ph idx="1"/>
          </p:nvPr>
        </p:nvPicPr>
        <p:blipFill>
          <a:blip r:embed="rId2" cstate="print"/>
          <a:stretch>
            <a:fillRect/>
          </a:stretch>
        </p:blipFill>
        <p:spPr>
          <a:xfrm>
            <a:off x="-578909" y="0"/>
            <a:ext cx="10191469" cy="7643602"/>
          </a:xfrm>
        </p:spPr>
      </p:pic>
      <p:sp>
        <p:nvSpPr>
          <p:cNvPr id="2" name="Title 1"/>
          <p:cNvSpPr>
            <a:spLocks noGrp="1"/>
          </p:cNvSpPr>
          <p:nvPr>
            <p:ph type="title"/>
          </p:nvPr>
        </p:nvSpPr>
        <p:spPr/>
        <p:txBody>
          <a:bodyPr/>
          <a:lstStyle/>
          <a:p>
            <a:endParaRPr lang="en-AU" dirty="0"/>
          </a:p>
        </p:txBody>
      </p:sp>
    </p:spTree>
    <p:extLst>
      <p:ext uri="{BB962C8B-B14F-4D97-AF65-F5344CB8AC3E}">
        <p14:creationId xmlns:p14="http://schemas.microsoft.com/office/powerpoint/2010/main" val="19867315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252536" y="0"/>
            <a:ext cx="9396536" cy="7056022"/>
          </a:xfrm>
          <a:prstGeom prst="rect">
            <a:avLst/>
          </a:prstGeom>
          <a:noFill/>
          <a:ln w="9525">
            <a:noFill/>
            <a:miter lim="800000"/>
            <a:headEnd/>
            <a:tailEnd/>
          </a:ln>
          <a:effectLst/>
        </p:spPr>
      </p:pic>
      <p:sp>
        <p:nvSpPr>
          <p:cNvPr id="2" name="Title 1"/>
          <p:cNvSpPr>
            <a:spLocks noGrp="1"/>
          </p:cNvSpPr>
          <p:nvPr>
            <p:ph type="title"/>
          </p:nvPr>
        </p:nvSpPr>
        <p:spPr/>
        <p:txBody>
          <a:bodyPr/>
          <a:lstStyle/>
          <a:p>
            <a:endParaRPr lang="en-AU" dirty="0"/>
          </a:p>
        </p:txBody>
      </p:sp>
    </p:spTree>
    <p:extLst>
      <p:ext uri="{BB962C8B-B14F-4D97-AF65-F5344CB8AC3E}">
        <p14:creationId xmlns:p14="http://schemas.microsoft.com/office/powerpoint/2010/main" val="33744026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252536" y="0"/>
            <a:ext cx="9540552" cy="7155414"/>
          </a:xfrm>
          <a:prstGeom prst="rect">
            <a:avLst/>
          </a:prstGeom>
          <a:noFill/>
          <a:ln w="9525">
            <a:noFill/>
            <a:miter lim="800000"/>
            <a:headEnd/>
            <a:tailEnd/>
          </a:ln>
          <a:effectLst/>
        </p:spPr>
      </p:pic>
      <p:sp>
        <p:nvSpPr>
          <p:cNvPr id="2" name="Title 1"/>
          <p:cNvSpPr>
            <a:spLocks noGrp="1"/>
          </p:cNvSpPr>
          <p:nvPr>
            <p:ph type="title"/>
          </p:nvPr>
        </p:nvSpPr>
        <p:spPr/>
        <p:txBody>
          <a:bodyPr/>
          <a:lstStyle/>
          <a:p>
            <a:endParaRPr lang="en-AU" dirty="0"/>
          </a:p>
        </p:txBody>
      </p:sp>
    </p:spTree>
    <p:extLst>
      <p:ext uri="{BB962C8B-B14F-4D97-AF65-F5344CB8AC3E}">
        <p14:creationId xmlns:p14="http://schemas.microsoft.com/office/powerpoint/2010/main" val="1611571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Keay\AppData\Local\Microsoft\Windows\Temporary Internet Files\Content.Outlook\M0NL4VXK\Independent Reading 009.jpg"/>
          <p:cNvPicPr>
            <a:picLocks noGrp="1" noChangeAspect="1" noChangeArrowheads="1"/>
          </p:cNvPicPr>
          <p:nvPr>
            <p:ph idx="1"/>
          </p:nvPr>
        </p:nvPicPr>
        <p:blipFill>
          <a:blip r:embed="rId2" cstate="print"/>
          <a:srcRect/>
          <a:stretch>
            <a:fillRect/>
          </a:stretch>
        </p:blipFill>
        <p:spPr bwMode="auto">
          <a:xfrm>
            <a:off x="-878416" y="0"/>
            <a:ext cx="10274952" cy="6857999"/>
          </a:xfrm>
          <a:prstGeom prst="rect">
            <a:avLst/>
          </a:prstGeom>
          <a:noFill/>
        </p:spPr>
      </p:pic>
      <p:sp>
        <p:nvSpPr>
          <p:cNvPr id="2" name="Title 1"/>
          <p:cNvSpPr>
            <a:spLocks noGrp="1"/>
          </p:cNvSpPr>
          <p:nvPr>
            <p:ph type="title"/>
          </p:nvPr>
        </p:nvSpPr>
        <p:spPr/>
        <p:txBody>
          <a:bodyPr/>
          <a:lstStyle/>
          <a:p>
            <a:endParaRPr lang="en-AU" dirty="0"/>
          </a:p>
        </p:txBody>
      </p:sp>
    </p:spTree>
    <p:extLst>
      <p:ext uri="{BB962C8B-B14F-4D97-AF65-F5344CB8AC3E}">
        <p14:creationId xmlns:p14="http://schemas.microsoft.com/office/powerpoint/2010/main" val="37988748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Independent Reading</a:t>
            </a:r>
            <a:endParaRPr lang="en-AU" dirty="0"/>
          </a:p>
        </p:txBody>
      </p:sp>
      <p:sp>
        <p:nvSpPr>
          <p:cNvPr id="3" name="Content Placeholder 2"/>
          <p:cNvSpPr>
            <a:spLocks noGrp="1"/>
          </p:cNvSpPr>
          <p:nvPr>
            <p:ph idx="1"/>
          </p:nvPr>
        </p:nvSpPr>
        <p:spPr/>
        <p:txBody>
          <a:bodyPr/>
          <a:lstStyle/>
          <a:p>
            <a:pPr marL="82296" indent="0">
              <a:buNone/>
            </a:pPr>
            <a:r>
              <a:rPr lang="en-AU" dirty="0" smtClean="0"/>
              <a:t>Developing a collective understanding</a:t>
            </a:r>
          </a:p>
          <a:p>
            <a:pPr marL="82296" indent="0">
              <a:buNone/>
            </a:pPr>
            <a:endParaRPr lang="en-AU" dirty="0"/>
          </a:p>
          <a:p>
            <a:r>
              <a:rPr lang="en-AU" dirty="0" smtClean="0"/>
              <a:t>Share your observations with a partner.</a:t>
            </a:r>
          </a:p>
          <a:p>
            <a:r>
              <a:rPr lang="en-AU" dirty="0" smtClean="0"/>
              <a:t>Whole group share.</a:t>
            </a:r>
            <a:endParaRPr lang="en-AU" dirty="0"/>
          </a:p>
        </p:txBody>
      </p:sp>
    </p:spTree>
    <p:extLst>
      <p:ext uri="{BB962C8B-B14F-4D97-AF65-F5344CB8AC3E}">
        <p14:creationId xmlns:p14="http://schemas.microsoft.com/office/powerpoint/2010/main" val="12530490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4046208195"/>
              </p:ext>
            </p:extLst>
          </p:nvPr>
        </p:nvGraphicFramePr>
        <p:xfrm>
          <a:off x="0" y="20321"/>
          <a:ext cx="9144000" cy="6601526"/>
        </p:xfrm>
        <a:graphic>
          <a:graphicData uri="http://schemas.openxmlformats.org/drawingml/2006/table">
            <a:tbl>
              <a:tblPr firstRow="1" bandRow="1">
                <a:tableStyleId>{5C22544A-7EE6-4342-B048-85BDC9FD1C3A}</a:tableStyleId>
              </a:tblPr>
              <a:tblGrid>
                <a:gridCol w="4644008"/>
                <a:gridCol w="4499992"/>
              </a:tblGrid>
              <a:tr h="371745">
                <a:tc>
                  <a:txBody>
                    <a:bodyPr/>
                    <a:lstStyle/>
                    <a:p>
                      <a:pPr algn="ctr">
                        <a:spcBef>
                          <a:spcPts val="600"/>
                        </a:spcBef>
                        <a:spcAft>
                          <a:spcPts val="600"/>
                        </a:spcAft>
                      </a:pPr>
                      <a:r>
                        <a:rPr lang="en-AU" sz="2000" dirty="0" smtClean="0"/>
                        <a:t>The Role of the Student</a:t>
                      </a:r>
                      <a:endParaRPr lang="en-AU" sz="2000" dirty="0"/>
                    </a:p>
                  </a:txBody>
                  <a:tcPr/>
                </a:tc>
                <a:tc>
                  <a:txBody>
                    <a:bodyPr/>
                    <a:lstStyle/>
                    <a:p>
                      <a:pPr algn="ctr">
                        <a:spcBef>
                          <a:spcPts val="600"/>
                        </a:spcBef>
                        <a:spcAft>
                          <a:spcPts val="600"/>
                        </a:spcAft>
                      </a:pPr>
                      <a:r>
                        <a:rPr lang="en-AU" sz="2000" dirty="0" smtClean="0"/>
                        <a:t>The Role of the Teacher </a:t>
                      </a:r>
                      <a:endParaRPr lang="en-AU" sz="2000" dirty="0"/>
                    </a:p>
                  </a:txBody>
                  <a:tcPr/>
                </a:tc>
              </a:tr>
              <a:tr h="6205286">
                <a:tc>
                  <a:txBody>
                    <a:bodyPr/>
                    <a:lstStyle/>
                    <a:p>
                      <a:pPr marL="285750" indent="-285750">
                        <a:spcBef>
                          <a:spcPts val="0"/>
                        </a:spcBef>
                        <a:spcAft>
                          <a:spcPts val="600"/>
                        </a:spcAft>
                        <a:buFont typeface="Wingdings" pitchFamily="2" charset="2"/>
                        <a:buChar char="§"/>
                      </a:pPr>
                      <a:r>
                        <a:rPr lang="en-AU" dirty="0" smtClean="0"/>
                        <a:t>Self-select Just Right books </a:t>
                      </a:r>
                    </a:p>
                    <a:p>
                      <a:pPr marL="742950" lvl="1" indent="-285750">
                        <a:spcBef>
                          <a:spcPts val="0"/>
                        </a:spcBef>
                        <a:spcAft>
                          <a:spcPts val="600"/>
                        </a:spcAft>
                        <a:buFont typeface="Arial" pitchFamily="34" charset="0"/>
                        <a:buChar char="•"/>
                      </a:pPr>
                      <a:r>
                        <a:rPr lang="en-AU" dirty="0" smtClean="0"/>
                        <a:t>Interest</a:t>
                      </a:r>
                    </a:p>
                    <a:p>
                      <a:pPr marL="742950" lvl="1" indent="-285750">
                        <a:spcBef>
                          <a:spcPts val="0"/>
                        </a:spcBef>
                        <a:spcAft>
                          <a:spcPts val="600"/>
                        </a:spcAft>
                        <a:buFont typeface="Arial" pitchFamily="34" charset="0"/>
                        <a:buChar char="•"/>
                      </a:pPr>
                      <a:r>
                        <a:rPr lang="en-AU" dirty="0" smtClean="0"/>
                        <a:t>Level of appropriate ability</a:t>
                      </a:r>
                    </a:p>
                    <a:p>
                      <a:pPr marL="285750" indent="-285750">
                        <a:spcBef>
                          <a:spcPts val="0"/>
                        </a:spcBef>
                        <a:spcAft>
                          <a:spcPts val="600"/>
                        </a:spcAft>
                        <a:buFont typeface="Wingdings" pitchFamily="2" charset="2"/>
                        <a:buChar char="§"/>
                      </a:pPr>
                      <a:r>
                        <a:rPr lang="en-AU" dirty="0" smtClean="0"/>
                        <a:t>Practice reading goals </a:t>
                      </a:r>
                    </a:p>
                    <a:p>
                      <a:pPr marL="285750" indent="-285750">
                        <a:spcBef>
                          <a:spcPts val="0"/>
                        </a:spcBef>
                        <a:spcAft>
                          <a:spcPts val="600"/>
                        </a:spcAft>
                        <a:buFont typeface="Wingdings" pitchFamily="2" charset="2"/>
                        <a:buChar char="§"/>
                      </a:pPr>
                      <a:r>
                        <a:rPr lang="en-AU" dirty="0" smtClean="0"/>
                        <a:t>Accountability </a:t>
                      </a:r>
                    </a:p>
                    <a:p>
                      <a:pPr marL="742950" lvl="1" indent="-285750">
                        <a:spcBef>
                          <a:spcPts val="0"/>
                        </a:spcBef>
                        <a:spcAft>
                          <a:spcPts val="600"/>
                        </a:spcAft>
                        <a:buFont typeface="Arial" pitchFamily="34" charset="0"/>
                        <a:buChar char="•"/>
                      </a:pPr>
                      <a:r>
                        <a:rPr lang="en-AU" dirty="0" smtClean="0"/>
                        <a:t>Maintain a reading log</a:t>
                      </a:r>
                    </a:p>
                    <a:p>
                      <a:pPr marL="742950" lvl="1" indent="-285750">
                        <a:spcBef>
                          <a:spcPts val="0"/>
                        </a:spcBef>
                        <a:spcAft>
                          <a:spcPts val="600"/>
                        </a:spcAft>
                        <a:buFont typeface="Arial" pitchFamily="34" charset="0"/>
                        <a:buChar char="•"/>
                      </a:pPr>
                      <a:r>
                        <a:rPr lang="en-AU" dirty="0" smtClean="0"/>
                        <a:t>Respond</a:t>
                      </a:r>
                      <a:r>
                        <a:rPr lang="en-AU" baseline="0" dirty="0" smtClean="0"/>
                        <a:t> to their reading: </a:t>
                      </a:r>
                    </a:p>
                    <a:p>
                      <a:pPr marL="1200150" lvl="2" indent="-285750">
                        <a:spcBef>
                          <a:spcPts val="0"/>
                        </a:spcBef>
                        <a:spcAft>
                          <a:spcPts val="600"/>
                        </a:spcAft>
                        <a:buFont typeface="Courier New" pitchFamily="49" charset="0"/>
                        <a:buChar char="o"/>
                      </a:pPr>
                      <a:r>
                        <a:rPr lang="en-AU" dirty="0" smtClean="0"/>
                        <a:t>reader’s notebook</a:t>
                      </a:r>
                      <a:r>
                        <a:rPr lang="en-AU" baseline="0" dirty="0" smtClean="0"/>
                        <a:t> entries</a:t>
                      </a:r>
                    </a:p>
                    <a:p>
                      <a:pPr marL="1200150" lvl="2" indent="-285750">
                        <a:spcBef>
                          <a:spcPts val="0"/>
                        </a:spcBef>
                        <a:spcAft>
                          <a:spcPts val="600"/>
                        </a:spcAft>
                        <a:buFont typeface="Courier New" pitchFamily="49" charset="0"/>
                        <a:buChar char="o"/>
                      </a:pPr>
                      <a:r>
                        <a:rPr lang="en-AU" dirty="0" smtClean="0"/>
                        <a:t>annotations on post-it</a:t>
                      </a:r>
                      <a:r>
                        <a:rPr lang="en-AU" baseline="0" dirty="0" smtClean="0"/>
                        <a:t> notes</a:t>
                      </a:r>
                    </a:p>
                    <a:p>
                      <a:pPr marL="1200150" lvl="2" indent="-285750">
                        <a:spcBef>
                          <a:spcPts val="0"/>
                        </a:spcBef>
                        <a:spcAft>
                          <a:spcPts val="600"/>
                        </a:spcAft>
                        <a:buFont typeface="Courier New" pitchFamily="49" charset="0"/>
                        <a:buChar char="o"/>
                      </a:pPr>
                      <a:r>
                        <a:rPr lang="en-AU" baseline="0" dirty="0" smtClean="0"/>
                        <a:t>think sheets </a:t>
                      </a:r>
                    </a:p>
                    <a:p>
                      <a:pPr marL="1200150" lvl="2" indent="-285750">
                        <a:spcBef>
                          <a:spcPts val="0"/>
                        </a:spcBef>
                        <a:spcAft>
                          <a:spcPts val="600"/>
                        </a:spcAft>
                        <a:buFont typeface="Courier New" pitchFamily="49" charset="0"/>
                        <a:buChar char="o"/>
                      </a:pPr>
                      <a:r>
                        <a:rPr lang="en-AU" baseline="0" dirty="0" smtClean="0"/>
                        <a:t>talk about their reading</a:t>
                      </a:r>
                    </a:p>
                    <a:p>
                      <a:pPr marL="285750" lvl="0" indent="-285750">
                        <a:spcBef>
                          <a:spcPts val="0"/>
                        </a:spcBef>
                        <a:spcAft>
                          <a:spcPts val="600"/>
                        </a:spcAft>
                        <a:buFont typeface="Wingdings" pitchFamily="2" charset="2"/>
                        <a:buChar char="§"/>
                      </a:pPr>
                      <a:r>
                        <a:rPr lang="en-AU" baseline="0" dirty="0" smtClean="0"/>
                        <a:t>Self-assess their reading progress </a:t>
                      </a:r>
                    </a:p>
                    <a:p>
                      <a:pPr marL="285750" lvl="0" indent="-285750">
                        <a:spcBef>
                          <a:spcPts val="0"/>
                        </a:spcBef>
                        <a:spcAft>
                          <a:spcPts val="600"/>
                        </a:spcAft>
                        <a:buFont typeface="Wingdings" pitchFamily="2" charset="2"/>
                        <a:buChar char="§"/>
                      </a:pPr>
                      <a:r>
                        <a:rPr lang="en-AU" baseline="0" dirty="0" smtClean="0"/>
                        <a:t>Engage in conferences with the teacher</a:t>
                      </a:r>
                    </a:p>
                    <a:p>
                      <a:pPr marL="285750" lvl="0" indent="-285750">
                        <a:spcBef>
                          <a:spcPts val="0"/>
                        </a:spcBef>
                        <a:spcAft>
                          <a:spcPts val="600"/>
                        </a:spcAft>
                        <a:buFont typeface="Wingdings" pitchFamily="2" charset="2"/>
                        <a:buChar char="§"/>
                      </a:pPr>
                      <a:r>
                        <a:rPr lang="en-AU" baseline="0" dirty="0" smtClean="0"/>
                        <a:t>Engage in substantive conversations with peers</a:t>
                      </a:r>
                      <a:endParaRPr lang="en-AU" dirty="0" smtClean="0"/>
                    </a:p>
                    <a:p>
                      <a:pPr>
                        <a:spcBef>
                          <a:spcPts val="0"/>
                        </a:spcBef>
                        <a:spcAft>
                          <a:spcPts val="600"/>
                        </a:spcAft>
                      </a:pPr>
                      <a:endParaRPr lang="en-AU" dirty="0"/>
                    </a:p>
                  </a:txBody>
                  <a:tcPr/>
                </a:tc>
                <a:tc>
                  <a:txBody>
                    <a:bodyPr/>
                    <a:lstStyle/>
                    <a:p>
                      <a:pPr marL="285750" indent="-285750">
                        <a:spcBef>
                          <a:spcPts val="0"/>
                        </a:spcBef>
                        <a:spcAft>
                          <a:spcPts val="600"/>
                        </a:spcAft>
                        <a:buFont typeface="Wingdings" pitchFamily="2" charset="2"/>
                        <a:buChar char="§"/>
                      </a:pPr>
                      <a:r>
                        <a:rPr lang="en-AU" dirty="0" smtClean="0"/>
                        <a:t>Provide a supportive reading environment</a:t>
                      </a:r>
                      <a:r>
                        <a:rPr lang="en-AU" baseline="0" dirty="0" smtClean="0"/>
                        <a:t> that includes a classroom library </a:t>
                      </a:r>
                    </a:p>
                    <a:p>
                      <a:pPr marL="742950" lvl="1" indent="-285750">
                        <a:spcBef>
                          <a:spcPts val="0"/>
                        </a:spcBef>
                        <a:spcAft>
                          <a:spcPts val="600"/>
                        </a:spcAft>
                        <a:buFont typeface="Arial" pitchFamily="34" charset="0"/>
                        <a:buChar char="•"/>
                      </a:pPr>
                      <a:r>
                        <a:rPr lang="en-AU" baseline="0" dirty="0" smtClean="0"/>
                        <a:t>Texts  - </a:t>
                      </a:r>
                      <a:r>
                        <a:rPr lang="en-AU" dirty="0" smtClean="0"/>
                        <a:t>quality, quantity &amp; variety</a:t>
                      </a:r>
                    </a:p>
                    <a:p>
                      <a:pPr marL="742950" lvl="1" indent="-285750">
                        <a:spcBef>
                          <a:spcPts val="0"/>
                        </a:spcBef>
                        <a:spcAft>
                          <a:spcPts val="600"/>
                        </a:spcAft>
                        <a:buFont typeface="Arial" pitchFamily="34" charset="0"/>
                        <a:buChar char="•"/>
                      </a:pPr>
                      <a:r>
                        <a:rPr lang="en-AU" dirty="0" smtClean="0"/>
                        <a:t>Anchor charts </a:t>
                      </a:r>
                    </a:p>
                    <a:p>
                      <a:pPr marL="285750" indent="-285750">
                        <a:spcBef>
                          <a:spcPts val="0"/>
                        </a:spcBef>
                        <a:spcAft>
                          <a:spcPts val="600"/>
                        </a:spcAft>
                        <a:buFont typeface="Wingdings" pitchFamily="2" charset="2"/>
                        <a:buChar char="§"/>
                      </a:pPr>
                      <a:r>
                        <a:rPr lang="en-AU" dirty="0" smtClean="0"/>
                        <a:t>Engage with students around their reading /texts being read – conferencing  </a:t>
                      </a:r>
                    </a:p>
                    <a:p>
                      <a:pPr marL="742950" lvl="1" indent="-285750">
                        <a:spcBef>
                          <a:spcPts val="0"/>
                        </a:spcBef>
                        <a:spcAft>
                          <a:spcPts val="600"/>
                        </a:spcAft>
                        <a:buFont typeface="Arial" pitchFamily="34" charset="0"/>
                        <a:buChar char="•"/>
                      </a:pPr>
                      <a:r>
                        <a:rPr lang="en-AU" dirty="0" smtClean="0"/>
                        <a:t>Provide support and guidance for</a:t>
                      </a:r>
                      <a:r>
                        <a:rPr lang="en-AU" baseline="0" dirty="0" smtClean="0"/>
                        <a:t> students’ choice of</a:t>
                      </a:r>
                      <a:r>
                        <a:rPr lang="en-AU" dirty="0" smtClean="0"/>
                        <a:t> Just Right books</a:t>
                      </a:r>
                    </a:p>
                    <a:p>
                      <a:pPr marL="742950" lvl="1" indent="-285750">
                        <a:spcBef>
                          <a:spcPts val="0"/>
                        </a:spcBef>
                        <a:spcAft>
                          <a:spcPts val="600"/>
                        </a:spcAft>
                        <a:buFont typeface="Arial" pitchFamily="34" charset="0"/>
                        <a:buChar char="•"/>
                      </a:pPr>
                      <a:r>
                        <a:rPr lang="en-AU" dirty="0" smtClean="0"/>
                        <a:t>Monitor</a:t>
                      </a:r>
                      <a:r>
                        <a:rPr lang="en-AU" baseline="0" dirty="0" smtClean="0"/>
                        <a:t> student</a:t>
                      </a:r>
                      <a:r>
                        <a:rPr lang="en-AU" dirty="0" smtClean="0"/>
                        <a:t> progress by</a:t>
                      </a:r>
                      <a:r>
                        <a:rPr lang="en-AU" baseline="0" dirty="0" smtClean="0"/>
                        <a:t> </a:t>
                      </a:r>
                      <a:r>
                        <a:rPr lang="en-AU" dirty="0" smtClean="0"/>
                        <a:t>conferring with students</a:t>
                      </a:r>
                    </a:p>
                    <a:p>
                      <a:pPr marL="742950" lvl="1" indent="-285750">
                        <a:spcBef>
                          <a:spcPts val="0"/>
                        </a:spcBef>
                        <a:spcAft>
                          <a:spcPts val="600"/>
                        </a:spcAft>
                        <a:buFont typeface="Arial" pitchFamily="34" charset="0"/>
                        <a:buChar char="•"/>
                      </a:pPr>
                      <a:r>
                        <a:rPr lang="en-AU" dirty="0" smtClean="0"/>
                        <a:t>Support goal setting </a:t>
                      </a:r>
                    </a:p>
                    <a:p>
                      <a:pPr marL="285750" indent="-285750">
                        <a:spcBef>
                          <a:spcPts val="0"/>
                        </a:spcBef>
                        <a:spcAft>
                          <a:spcPts val="600"/>
                        </a:spcAft>
                        <a:buFont typeface="Wingdings" pitchFamily="2" charset="2"/>
                        <a:buChar char="§"/>
                      </a:pPr>
                      <a:r>
                        <a:rPr lang="en-AU" dirty="0" smtClean="0"/>
                        <a:t>Explicitly teach</a:t>
                      </a:r>
                      <a:r>
                        <a:rPr lang="en-AU" baseline="0" dirty="0" smtClean="0"/>
                        <a:t> comprehension strategies</a:t>
                      </a:r>
                    </a:p>
                    <a:p>
                      <a:pPr marL="285750" indent="-285750">
                        <a:spcBef>
                          <a:spcPts val="0"/>
                        </a:spcBef>
                        <a:spcAft>
                          <a:spcPts val="600"/>
                        </a:spcAft>
                        <a:buFont typeface="Wingdings" pitchFamily="2" charset="2"/>
                        <a:buChar char="§"/>
                      </a:pPr>
                      <a:r>
                        <a:rPr lang="en-AU" baseline="0" dirty="0" smtClean="0"/>
                        <a:t>Reinforce norms and expectations</a:t>
                      </a:r>
                    </a:p>
                    <a:p>
                      <a:pPr marL="285750" indent="-285750">
                        <a:spcBef>
                          <a:spcPts val="0"/>
                        </a:spcBef>
                        <a:spcAft>
                          <a:spcPts val="600"/>
                        </a:spcAft>
                        <a:buFont typeface="Wingdings" pitchFamily="2" charset="2"/>
                        <a:buChar char="§"/>
                      </a:pPr>
                      <a:r>
                        <a:rPr lang="en-AU" baseline="0" dirty="0" smtClean="0"/>
                        <a:t>Provide structures and opportunities for substantive conversations</a:t>
                      </a:r>
                    </a:p>
                    <a:p>
                      <a:pPr marL="285750" indent="-285750">
                        <a:spcBef>
                          <a:spcPts val="0"/>
                        </a:spcBef>
                        <a:spcAft>
                          <a:spcPts val="600"/>
                        </a:spcAft>
                        <a:buFont typeface="Wingdings" pitchFamily="2" charset="2"/>
                        <a:buChar char="§"/>
                      </a:pPr>
                      <a:r>
                        <a:rPr lang="en-AU" baseline="0" dirty="0" smtClean="0"/>
                        <a:t>Continuously read students’ reading responses </a:t>
                      </a:r>
                      <a:r>
                        <a:rPr lang="en-AU" dirty="0" smtClean="0"/>
                        <a:t>  </a:t>
                      </a:r>
                    </a:p>
                    <a:p>
                      <a:pPr>
                        <a:spcBef>
                          <a:spcPts val="0"/>
                        </a:spcBef>
                        <a:spcAft>
                          <a:spcPts val="600"/>
                        </a:spcAft>
                      </a:pPr>
                      <a:endParaRPr lang="en-AU" dirty="0"/>
                    </a:p>
                  </a:txBody>
                  <a:tcPr/>
                </a:tc>
              </a:tr>
            </a:tbl>
          </a:graphicData>
        </a:graphic>
      </p:graphicFrame>
    </p:spTree>
    <p:extLst>
      <p:ext uri="{BB962C8B-B14F-4D97-AF65-F5344CB8AC3E}">
        <p14:creationId xmlns:p14="http://schemas.microsoft.com/office/powerpoint/2010/main" val="2017529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smtClean="0"/>
          </a:p>
          <a:p>
            <a:r>
              <a:rPr lang="en-AU" dirty="0" smtClean="0"/>
              <a:t>Turn </a:t>
            </a:r>
            <a:r>
              <a:rPr lang="en-AU" dirty="0"/>
              <a:t>and talk to the person next to you about these roles and </a:t>
            </a:r>
            <a:r>
              <a:rPr lang="en-AU" dirty="0" smtClean="0"/>
              <a:t>who has </a:t>
            </a:r>
            <a:r>
              <a:rPr lang="en-AU" dirty="0"/>
              <a:t>the </a:t>
            </a:r>
            <a:r>
              <a:rPr lang="en-AU" dirty="0" smtClean="0"/>
              <a:t>responsibility for the learning.</a:t>
            </a:r>
            <a:endParaRPr lang="en-AU" dirty="0"/>
          </a:p>
          <a:p>
            <a:endParaRPr lang="en-AU" dirty="0"/>
          </a:p>
        </p:txBody>
      </p:sp>
    </p:spTree>
    <p:extLst>
      <p:ext uri="{BB962C8B-B14F-4D97-AF65-F5344CB8AC3E}">
        <p14:creationId xmlns:p14="http://schemas.microsoft.com/office/powerpoint/2010/main" val="21871237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Research</a:t>
            </a:r>
            <a:endParaRPr lang="en-AU" dirty="0"/>
          </a:p>
        </p:txBody>
      </p:sp>
      <p:sp>
        <p:nvSpPr>
          <p:cNvPr id="3" name="Content Placeholder 2"/>
          <p:cNvSpPr>
            <a:spLocks noGrp="1"/>
          </p:cNvSpPr>
          <p:nvPr>
            <p:ph idx="1"/>
          </p:nvPr>
        </p:nvSpPr>
        <p:spPr/>
        <p:txBody>
          <a:bodyPr>
            <a:normAutofit lnSpcReduction="10000"/>
          </a:bodyPr>
          <a:lstStyle/>
          <a:p>
            <a:r>
              <a:rPr lang="en-US" dirty="0"/>
              <a:t>“The greater volume of reading is a distinguishing feature of high-achieving classrooms.” </a:t>
            </a:r>
            <a:r>
              <a:rPr lang="en-US" sz="2400" dirty="0" err="1" smtClean="0"/>
              <a:t>Allington</a:t>
            </a:r>
            <a:r>
              <a:rPr lang="en-US" sz="2400" dirty="0" smtClean="0"/>
              <a:t> (2005)</a:t>
            </a:r>
          </a:p>
          <a:p>
            <a:endParaRPr lang="en-US" dirty="0"/>
          </a:p>
          <a:p>
            <a:r>
              <a:rPr lang="en-US" dirty="0"/>
              <a:t>“All the explicit instruction in the world</a:t>
            </a:r>
            <a:r>
              <a:rPr lang="en-US" b="1" dirty="0"/>
              <a:t> </a:t>
            </a:r>
            <a:r>
              <a:rPr lang="en-US" dirty="0"/>
              <a:t>would not make strong readers unless accompanied by lots of experience applying their knowledge, skills and strategies during actual reading</a:t>
            </a:r>
            <a:r>
              <a:rPr lang="en-US" dirty="0" smtClean="0"/>
              <a:t>.”</a:t>
            </a:r>
            <a:r>
              <a:rPr lang="en-US" b="1" dirty="0" smtClean="0"/>
              <a:t> </a:t>
            </a:r>
            <a:r>
              <a:rPr lang="en-US" dirty="0" smtClean="0"/>
              <a:t>  </a:t>
            </a:r>
            <a:endParaRPr lang="en-US" dirty="0"/>
          </a:p>
          <a:p>
            <a:pPr marL="109728" indent="0" algn="r">
              <a:buNone/>
            </a:pPr>
            <a:r>
              <a:rPr lang="en-US" sz="2400" dirty="0"/>
              <a:t>Pearson, (2006)</a:t>
            </a:r>
            <a:endParaRPr lang="en-AU" sz="2400" b="1" dirty="0"/>
          </a:p>
          <a:p>
            <a:endParaRPr lang="en-US" dirty="0"/>
          </a:p>
          <a:p>
            <a:pPr marL="82296" indent="0">
              <a:buNone/>
            </a:pPr>
            <a:endParaRPr lang="en-AU" dirty="0"/>
          </a:p>
        </p:txBody>
      </p:sp>
    </p:spTree>
    <p:extLst>
      <p:ext uri="{BB962C8B-B14F-4D97-AF65-F5344CB8AC3E}">
        <p14:creationId xmlns:p14="http://schemas.microsoft.com/office/powerpoint/2010/main" val="34644420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Research</a:t>
            </a:r>
            <a:endParaRPr lang="en-AU" dirty="0"/>
          </a:p>
        </p:txBody>
      </p:sp>
      <p:sp>
        <p:nvSpPr>
          <p:cNvPr id="3" name="Content Placeholder 2"/>
          <p:cNvSpPr>
            <a:spLocks noGrp="1"/>
          </p:cNvSpPr>
          <p:nvPr>
            <p:ph idx="1"/>
          </p:nvPr>
        </p:nvSpPr>
        <p:spPr/>
        <p:txBody>
          <a:bodyPr/>
          <a:lstStyle/>
          <a:p>
            <a:pPr marL="82296" indent="0">
              <a:buNone/>
            </a:pPr>
            <a:endParaRPr lang="en-AU" dirty="0" smtClean="0"/>
          </a:p>
          <a:p>
            <a:pPr marL="82296" indent="0">
              <a:buNone/>
            </a:pPr>
            <a:r>
              <a:rPr lang="en-AU" dirty="0" smtClean="0"/>
              <a:t>“Students who read more, read better and have higher reading achievement. Common sense tells us that if we want to get good at an activity, regardless of what the activity is, we have to practice it.” </a:t>
            </a:r>
            <a:r>
              <a:rPr lang="en-AU" sz="2000" i="1" dirty="0" smtClean="0"/>
              <a:t>Reading Essentials </a:t>
            </a:r>
            <a:r>
              <a:rPr lang="en-AU" sz="2000" dirty="0" err="1" smtClean="0"/>
              <a:t>Regie</a:t>
            </a:r>
            <a:r>
              <a:rPr lang="en-AU" sz="2000" dirty="0" smtClean="0"/>
              <a:t> </a:t>
            </a:r>
            <a:r>
              <a:rPr lang="en-AU" sz="2000" dirty="0" err="1" smtClean="0"/>
              <a:t>Routman</a:t>
            </a:r>
            <a:endParaRPr lang="en-AU" dirty="0"/>
          </a:p>
        </p:txBody>
      </p:sp>
    </p:spTree>
    <p:extLst>
      <p:ext uri="{BB962C8B-B14F-4D97-AF65-F5344CB8AC3E}">
        <p14:creationId xmlns:p14="http://schemas.microsoft.com/office/powerpoint/2010/main" val="2190256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
            </a:r>
            <a:br>
              <a:rPr lang="en-AU" dirty="0" smtClean="0"/>
            </a:br>
            <a:r>
              <a:rPr lang="en-AU" dirty="0" smtClean="0"/>
              <a:t>Write Around </a:t>
            </a:r>
            <a:br>
              <a:rPr lang="en-AU" dirty="0" smtClean="0"/>
            </a:br>
            <a:endParaRPr lang="en-AU" dirty="0"/>
          </a:p>
        </p:txBody>
      </p:sp>
      <p:sp>
        <p:nvSpPr>
          <p:cNvPr id="3" name="Content Placeholder 2"/>
          <p:cNvSpPr>
            <a:spLocks noGrp="1"/>
          </p:cNvSpPr>
          <p:nvPr>
            <p:ph idx="1"/>
          </p:nvPr>
        </p:nvSpPr>
        <p:spPr/>
        <p:txBody>
          <a:bodyPr>
            <a:normAutofit/>
          </a:bodyPr>
          <a:lstStyle/>
          <a:p>
            <a:pPr lvl="1">
              <a:buFont typeface="Arial" pitchFamily="34" charset="0"/>
              <a:buChar char="•"/>
            </a:pPr>
            <a:endParaRPr lang="en-AU" dirty="0" smtClean="0"/>
          </a:p>
          <a:p>
            <a:pPr lvl="1">
              <a:buFont typeface="Arial" pitchFamily="34" charset="0"/>
              <a:buChar char="•"/>
            </a:pPr>
            <a:r>
              <a:rPr lang="en-AU" sz="3200" dirty="0" smtClean="0"/>
              <a:t>Write for 1 minute about what we covered last study group.</a:t>
            </a:r>
          </a:p>
          <a:p>
            <a:pPr lvl="1">
              <a:buFont typeface="Arial" pitchFamily="34" charset="0"/>
              <a:buChar char="•"/>
            </a:pPr>
            <a:r>
              <a:rPr lang="en-AU" sz="3200" dirty="0" smtClean="0"/>
              <a:t>Pass it to the person on your right. Read and respond.</a:t>
            </a:r>
          </a:p>
          <a:p>
            <a:pPr lvl="1">
              <a:buFont typeface="Arial" pitchFamily="34" charset="0"/>
              <a:buChar char="•"/>
            </a:pPr>
            <a:r>
              <a:rPr lang="en-AU" sz="3200" dirty="0" smtClean="0"/>
              <a:t>Repeat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Benefits of Independent Reading</a:t>
            </a:r>
            <a:endParaRPr lang="en-AU" dirty="0"/>
          </a:p>
        </p:txBody>
      </p:sp>
      <p:sp>
        <p:nvSpPr>
          <p:cNvPr id="3" name="Content Placeholder 2"/>
          <p:cNvSpPr>
            <a:spLocks noGrp="1"/>
          </p:cNvSpPr>
          <p:nvPr>
            <p:ph idx="1"/>
          </p:nvPr>
        </p:nvSpPr>
        <p:spPr/>
        <p:txBody>
          <a:bodyPr>
            <a:normAutofit lnSpcReduction="10000"/>
          </a:bodyPr>
          <a:lstStyle/>
          <a:p>
            <a:pPr marL="82296" indent="0">
              <a:buNone/>
            </a:pPr>
            <a:r>
              <a:rPr lang="en-AU" dirty="0" smtClean="0"/>
              <a:t>Research has shown the following benefits of independent reading:</a:t>
            </a:r>
          </a:p>
          <a:p>
            <a:r>
              <a:rPr lang="en-AU" dirty="0" smtClean="0"/>
              <a:t>Increased vocabulary development</a:t>
            </a:r>
          </a:p>
          <a:p>
            <a:r>
              <a:rPr lang="en-AU" dirty="0" smtClean="0"/>
              <a:t>Greater domain and background knowledge</a:t>
            </a:r>
          </a:p>
          <a:p>
            <a:r>
              <a:rPr lang="en-AU" dirty="0" smtClean="0"/>
              <a:t>Better fluency and comprehension</a:t>
            </a:r>
          </a:p>
          <a:p>
            <a:r>
              <a:rPr lang="en-AU" dirty="0" smtClean="0"/>
              <a:t>Improved reading achievement</a:t>
            </a:r>
          </a:p>
          <a:p>
            <a:r>
              <a:rPr lang="en-AU" dirty="0" smtClean="0"/>
              <a:t>Greater interest in books and motivation to read </a:t>
            </a:r>
          </a:p>
          <a:p>
            <a:pPr marL="82296" indent="0">
              <a:buNone/>
            </a:pPr>
            <a:r>
              <a:rPr lang="en-AU" sz="2000" dirty="0" smtClean="0"/>
              <a:t>Moss &amp; Young (2010)</a:t>
            </a:r>
            <a:endParaRPr lang="en-AU" sz="2000" dirty="0"/>
          </a:p>
        </p:txBody>
      </p:sp>
    </p:spTree>
    <p:extLst>
      <p:ext uri="{BB962C8B-B14F-4D97-AF65-F5344CB8AC3E}">
        <p14:creationId xmlns:p14="http://schemas.microsoft.com/office/powerpoint/2010/main" val="24872228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smtClean="0"/>
              <a:t>“</a:t>
            </a:r>
            <a:r>
              <a:rPr lang="en-US" sz="2400" dirty="0" smtClean="0"/>
              <a:t>A child who reads abundantly develops greater reading skills, a larger vocabulary, and more general knowledge about the world. In return the child has increased reading comprehension and therefore, enjoys more pleasurable reading experiences and is encouraged to read even more. By contrast a child who rarely reads is slower in the development of reading skills and is exposed to fewer new vocabulary words and less information about the world. As a result, the child struggles more while reading and comprehends less of the text.  Not surprisingly, this child derives less enjoyment from reading experiences and is less likely to choose to read in the future.” </a:t>
            </a:r>
            <a:r>
              <a:rPr lang="en-US" sz="2000" dirty="0" smtClean="0"/>
              <a:t>Cunningham (2005)</a:t>
            </a:r>
          </a:p>
          <a:p>
            <a:pPr>
              <a:buNone/>
            </a:pPr>
            <a:endParaRPr lang="en-US" sz="2400" dirty="0" smtClean="0"/>
          </a:p>
        </p:txBody>
      </p:sp>
      <p:sp>
        <p:nvSpPr>
          <p:cNvPr id="2" name="Title 1"/>
          <p:cNvSpPr>
            <a:spLocks noGrp="1"/>
          </p:cNvSpPr>
          <p:nvPr>
            <p:ph type="title"/>
          </p:nvPr>
        </p:nvSpPr>
        <p:spPr/>
        <p:txBody>
          <a:bodyPr/>
          <a:lstStyle/>
          <a:p>
            <a:r>
              <a:rPr lang="en-AU" dirty="0" smtClean="0"/>
              <a:t>Matthew Effect</a:t>
            </a:r>
            <a:endParaRPr lang="en-AU" dirty="0"/>
          </a:p>
        </p:txBody>
      </p:sp>
    </p:spTree>
    <p:extLst>
      <p:ext uri="{BB962C8B-B14F-4D97-AF65-F5344CB8AC3E}">
        <p14:creationId xmlns:p14="http://schemas.microsoft.com/office/powerpoint/2010/main" val="28991107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smtClean="0"/>
              <a:t>Classroom Libraries</a:t>
            </a:r>
            <a:endParaRPr lang="en-AU" dirty="0"/>
          </a:p>
        </p:txBody>
      </p:sp>
      <p:sp>
        <p:nvSpPr>
          <p:cNvPr id="3" name="Content Placeholder 2"/>
          <p:cNvSpPr>
            <a:spLocks noGrp="1"/>
          </p:cNvSpPr>
          <p:nvPr>
            <p:ph idx="1"/>
          </p:nvPr>
        </p:nvSpPr>
        <p:spPr/>
        <p:txBody>
          <a:bodyPr>
            <a:normAutofit/>
          </a:bodyPr>
          <a:lstStyle/>
          <a:p>
            <a:pPr>
              <a:buFont typeface="Arial" charset="0"/>
              <a:buNone/>
            </a:pPr>
            <a:r>
              <a:rPr lang="en-US" i="1" dirty="0" smtClean="0"/>
              <a:t>“</a:t>
            </a:r>
            <a:r>
              <a:rPr lang="en-US" i="1" dirty="0"/>
              <a:t>Classroom libraries are a literacy necessity; they are integral to successful teaching and learning and must become a top priority if our students are to become thriving, engaged readers</a:t>
            </a:r>
            <a:r>
              <a:rPr lang="en-US" i="1" dirty="0" smtClean="0"/>
              <a:t>.” </a:t>
            </a:r>
            <a:r>
              <a:rPr lang="en-AU" sz="2000" i="1" dirty="0"/>
              <a:t>Reading Essentials </a:t>
            </a:r>
            <a:r>
              <a:rPr lang="en-US" sz="2000" dirty="0" err="1" smtClean="0"/>
              <a:t>Regie</a:t>
            </a:r>
            <a:r>
              <a:rPr lang="en-US" sz="2000" dirty="0" smtClean="0"/>
              <a:t> </a:t>
            </a:r>
            <a:r>
              <a:rPr lang="en-US" sz="2000" dirty="0" err="1" smtClean="0"/>
              <a:t>Routman</a:t>
            </a:r>
            <a:r>
              <a:rPr lang="en-US" sz="2000" dirty="0" smtClean="0"/>
              <a:t> </a:t>
            </a:r>
          </a:p>
          <a:p>
            <a:pPr>
              <a:buFont typeface="Arial" charset="0"/>
              <a:buNone/>
            </a:pPr>
            <a:endParaRPr lang="en-US" sz="2000" dirty="0"/>
          </a:p>
          <a:p>
            <a:pPr marL="82296" indent="0">
              <a:buNone/>
            </a:pPr>
            <a:r>
              <a:rPr lang="en-AU" i="1" dirty="0"/>
              <a:t>“It is difficult to maintain a strong independent reading program without an excellent classroom library.” </a:t>
            </a:r>
            <a:r>
              <a:rPr lang="en-AU" sz="2000" i="1" dirty="0"/>
              <a:t>Reading Essentials </a:t>
            </a:r>
            <a:r>
              <a:rPr lang="en-AU" sz="2000" dirty="0" err="1"/>
              <a:t>Regie</a:t>
            </a:r>
            <a:r>
              <a:rPr lang="en-AU" sz="2000" dirty="0"/>
              <a:t> </a:t>
            </a:r>
            <a:r>
              <a:rPr lang="en-AU" sz="2000" dirty="0" err="1"/>
              <a:t>Routman</a:t>
            </a:r>
            <a:r>
              <a:rPr lang="en-AU" sz="2000" dirty="0"/>
              <a:t> </a:t>
            </a:r>
          </a:p>
          <a:p>
            <a:pPr marL="82296" indent="0">
              <a:buNone/>
            </a:pPr>
            <a:endParaRPr lang="en-AU" dirty="0"/>
          </a:p>
        </p:txBody>
      </p:sp>
    </p:spTree>
    <p:extLst>
      <p:ext uri="{BB962C8B-B14F-4D97-AF65-F5344CB8AC3E}">
        <p14:creationId xmlns:p14="http://schemas.microsoft.com/office/powerpoint/2010/main" val="5508882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
            </a:r>
            <a:br>
              <a:rPr lang="en-AU" dirty="0" smtClean="0"/>
            </a:br>
            <a:r>
              <a:rPr lang="en-AU" dirty="0" smtClean="0"/>
              <a:t>Classroom Libraries – What are they? </a:t>
            </a:r>
            <a:br>
              <a:rPr lang="en-AU" dirty="0" smtClean="0"/>
            </a:br>
            <a:endParaRPr lang="en-AU" dirty="0"/>
          </a:p>
        </p:txBody>
      </p:sp>
      <p:sp>
        <p:nvSpPr>
          <p:cNvPr id="3" name="Content Placeholder 2"/>
          <p:cNvSpPr>
            <a:spLocks noGrp="1"/>
          </p:cNvSpPr>
          <p:nvPr>
            <p:ph idx="1"/>
          </p:nvPr>
        </p:nvSpPr>
        <p:spPr/>
        <p:txBody>
          <a:bodyPr>
            <a:normAutofit lnSpcReduction="10000"/>
          </a:bodyPr>
          <a:lstStyle/>
          <a:p>
            <a:r>
              <a:rPr lang="en-AU" dirty="0" smtClean="0"/>
              <a:t>A collection of books from which students choose texts to read independently.</a:t>
            </a:r>
          </a:p>
          <a:p>
            <a:r>
              <a:rPr lang="en-AU" dirty="0" smtClean="0"/>
              <a:t>Generally arranged in categories.</a:t>
            </a:r>
          </a:p>
          <a:p>
            <a:r>
              <a:rPr lang="en-AU" dirty="0" smtClean="0"/>
              <a:t>Contain many different text types and genres.</a:t>
            </a:r>
          </a:p>
          <a:p>
            <a:r>
              <a:rPr lang="en-AU" dirty="0" smtClean="0"/>
              <a:t>Contain books that cater for a wide range of reading abilities.</a:t>
            </a:r>
          </a:p>
          <a:p>
            <a:r>
              <a:rPr lang="en-AU" dirty="0" smtClean="0"/>
              <a:t>Contain books that portray a variety of cultures.</a:t>
            </a:r>
          </a:p>
          <a:p>
            <a:endParaRPr lang="en-AU" dirty="0" smtClean="0"/>
          </a:p>
          <a:p>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Classroom Libraries</a:t>
            </a:r>
            <a:endParaRPr lang="en-AU" dirty="0"/>
          </a:p>
        </p:txBody>
      </p:sp>
      <p:sp>
        <p:nvSpPr>
          <p:cNvPr id="3" name="Content Placeholder 2"/>
          <p:cNvSpPr>
            <a:spLocks noGrp="1"/>
          </p:cNvSpPr>
          <p:nvPr>
            <p:ph idx="1"/>
          </p:nvPr>
        </p:nvSpPr>
        <p:spPr/>
        <p:txBody>
          <a:bodyPr/>
          <a:lstStyle/>
          <a:p>
            <a:r>
              <a:rPr lang="en-AU" dirty="0" smtClean="0"/>
              <a:t>Have approximately 7-8 books per student.</a:t>
            </a:r>
          </a:p>
          <a:p>
            <a:r>
              <a:rPr lang="en-AU" dirty="0" smtClean="0"/>
              <a:t>Are kept in the classroom or taken to the classroom for each independent reading workshop lesson. </a:t>
            </a:r>
          </a:p>
          <a:p>
            <a:r>
              <a:rPr lang="en-AU" dirty="0" smtClean="0"/>
              <a:t>Are easily accessible to students.</a:t>
            </a:r>
          </a:p>
          <a:p>
            <a:r>
              <a:rPr lang="en-AU" dirty="0" smtClean="0"/>
              <a:t>Include “light” reading as well.</a:t>
            </a:r>
          </a:p>
          <a:p>
            <a:endParaRPr lang="en-AU" dirty="0" smtClean="0"/>
          </a:p>
          <a:p>
            <a:endParaRPr lang="en-AU" dirty="0" smtClean="0"/>
          </a:p>
          <a:p>
            <a:endParaRPr lang="en-AU" dirty="0"/>
          </a:p>
        </p:txBody>
      </p:sp>
    </p:spTree>
    <p:extLst>
      <p:ext uri="{BB962C8B-B14F-4D97-AF65-F5344CB8AC3E}">
        <p14:creationId xmlns:p14="http://schemas.microsoft.com/office/powerpoint/2010/main" val="37935110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48860" y="1"/>
            <a:ext cx="9192859" cy="6869500"/>
          </a:xfrm>
          <a:prstGeom prst="rect">
            <a:avLst/>
          </a:prstGeom>
          <a:noFill/>
          <a:ln w="9525">
            <a:noFill/>
            <a:miter lim="800000"/>
            <a:headEnd/>
            <a:tailEnd/>
          </a:ln>
          <a:effectLst/>
        </p:spPr>
      </p:pic>
    </p:spTree>
    <p:extLst>
      <p:ext uri="{BB962C8B-B14F-4D97-AF65-F5344CB8AC3E}">
        <p14:creationId xmlns:p14="http://schemas.microsoft.com/office/powerpoint/2010/main" val="20880048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48793" y="0"/>
            <a:ext cx="9192794" cy="6871791"/>
          </a:xfrm>
          <a:prstGeom prst="rect">
            <a:avLst/>
          </a:prstGeom>
          <a:noFill/>
          <a:ln w="9525">
            <a:noFill/>
            <a:miter lim="800000"/>
            <a:headEnd/>
            <a:tailEnd/>
          </a:ln>
          <a:effectLst/>
        </p:spPr>
      </p:pic>
    </p:spTree>
    <p:extLst>
      <p:ext uri="{BB962C8B-B14F-4D97-AF65-F5344CB8AC3E}">
        <p14:creationId xmlns:p14="http://schemas.microsoft.com/office/powerpoint/2010/main" val="5527621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48794" y="0"/>
            <a:ext cx="9192793" cy="6871790"/>
          </a:xfrm>
          <a:prstGeom prst="rect">
            <a:avLst/>
          </a:prstGeom>
          <a:noFill/>
          <a:ln w="9525">
            <a:noFill/>
            <a:miter lim="800000"/>
            <a:headEnd/>
            <a:tailEnd/>
          </a:ln>
          <a:effectLst/>
        </p:spPr>
      </p:pic>
    </p:spTree>
    <p:extLst>
      <p:ext uri="{BB962C8B-B14F-4D97-AF65-F5344CB8AC3E}">
        <p14:creationId xmlns:p14="http://schemas.microsoft.com/office/powerpoint/2010/main" val="22521097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44463"/>
            <a:ext cx="4824535"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19014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09128"/>
            <a:ext cx="4968551"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2339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
            </a:r>
            <a:br>
              <a:rPr lang="en-AU" dirty="0" smtClean="0"/>
            </a:br>
            <a:r>
              <a:rPr lang="en-AU" dirty="0" smtClean="0"/>
              <a:t>Key Understandings  </a:t>
            </a:r>
            <a:br>
              <a:rPr lang="en-AU" dirty="0" smtClean="0"/>
            </a:br>
            <a:endParaRPr lang="en-AU" dirty="0"/>
          </a:p>
        </p:txBody>
      </p:sp>
      <p:sp>
        <p:nvSpPr>
          <p:cNvPr id="3" name="Content Placeholder 2"/>
          <p:cNvSpPr>
            <a:spLocks noGrp="1"/>
          </p:cNvSpPr>
          <p:nvPr>
            <p:ph idx="1"/>
          </p:nvPr>
        </p:nvSpPr>
        <p:spPr/>
        <p:txBody>
          <a:bodyPr>
            <a:normAutofit lnSpcReduction="10000"/>
          </a:bodyPr>
          <a:lstStyle/>
          <a:p>
            <a:r>
              <a:rPr lang="en-AU" dirty="0" smtClean="0"/>
              <a:t>The Independent Reading workshop provides a structure that ensures students can be supported to learn and develop as lifelong readers.</a:t>
            </a:r>
          </a:p>
          <a:p>
            <a:r>
              <a:rPr lang="en-AU" dirty="0"/>
              <a:t>A</a:t>
            </a:r>
            <a:r>
              <a:rPr lang="en-AU" dirty="0" smtClean="0"/>
              <a:t> classroom library is a critical element  the independent reading workshop. </a:t>
            </a:r>
          </a:p>
          <a:p>
            <a:r>
              <a:rPr lang="en-AU" dirty="0" smtClean="0"/>
              <a:t>There are different ways of setting up a classroom library. </a:t>
            </a:r>
          </a:p>
          <a:p>
            <a:r>
              <a:rPr lang="en-AU" dirty="0" smtClean="0"/>
              <a:t>Student data is vital when making  decisions about what to teach next. </a:t>
            </a:r>
          </a:p>
          <a:p>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79" y="144463"/>
            <a:ext cx="5256585" cy="663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533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44463"/>
            <a:ext cx="5040560" cy="592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7989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44463"/>
            <a:ext cx="5040559" cy="657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30299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Jigsaw</a:t>
            </a:r>
            <a:endParaRPr lang="en-AU" dirty="0"/>
          </a:p>
        </p:txBody>
      </p:sp>
      <p:sp>
        <p:nvSpPr>
          <p:cNvPr id="3" name="Content Placeholder 2"/>
          <p:cNvSpPr>
            <a:spLocks noGrp="1"/>
          </p:cNvSpPr>
          <p:nvPr>
            <p:ph idx="1"/>
          </p:nvPr>
        </p:nvSpPr>
        <p:spPr/>
        <p:txBody>
          <a:bodyPr/>
          <a:lstStyle/>
          <a:p>
            <a:pPr marL="82296" indent="0">
              <a:buNone/>
            </a:pPr>
            <a:endParaRPr lang="en-AU" i="1" dirty="0" smtClean="0"/>
          </a:p>
          <a:p>
            <a:pPr marL="82296" indent="0">
              <a:buNone/>
            </a:pPr>
            <a:r>
              <a:rPr lang="en-AU" i="1" dirty="0" smtClean="0"/>
              <a:t>Reading Essentials </a:t>
            </a:r>
            <a:r>
              <a:rPr lang="en-AU" dirty="0" err="1" smtClean="0"/>
              <a:t>Regie</a:t>
            </a:r>
            <a:r>
              <a:rPr lang="en-AU" dirty="0" smtClean="0"/>
              <a:t> </a:t>
            </a:r>
            <a:r>
              <a:rPr lang="en-AU" dirty="0" err="1" smtClean="0"/>
              <a:t>Routman</a:t>
            </a:r>
            <a:endParaRPr lang="en-AU" dirty="0" smtClean="0"/>
          </a:p>
          <a:p>
            <a:pPr marL="82296" indent="0">
              <a:buNone/>
            </a:pPr>
            <a:endParaRPr lang="en-AU" i="1" dirty="0" smtClean="0"/>
          </a:p>
          <a:p>
            <a:r>
              <a:rPr lang="en-AU" dirty="0" smtClean="0"/>
              <a:t>Read your highlighted section.</a:t>
            </a:r>
          </a:p>
          <a:p>
            <a:r>
              <a:rPr lang="en-AU" dirty="0" smtClean="0"/>
              <a:t>Share with your group.</a:t>
            </a:r>
          </a:p>
          <a:p>
            <a:r>
              <a:rPr lang="en-AU" dirty="0" smtClean="0"/>
              <a:t>Whole group share</a:t>
            </a:r>
            <a:endParaRPr lang="en-AU" dirty="0"/>
          </a:p>
        </p:txBody>
      </p:sp>
    </p:spTree>
    <p:extLst>
      <p:ext uri="{BB962C8B-B14F-4D97-AF65-F5344CB8AC3E}">
        <p14:creationId xmlns:p14="http://schemas.microsoft.com/office/powerpoint/2010/main" val="7954888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476672"/>
            <a:ext cx="7498080" cy="1143000"/>
          </a:xfrm>
        </p:spPr>
        <p:txBody>
          <a:bodyPr>
            <a:normAutofit fontScale="90000"/>
          </a:bodyPr>
          <a:lstStyle/>
          <a:p>
            <a:pPr algn="ctr"/>
            <a:r>
              <a:rPr lang="en-AU" dirty="0" smtClean="0"/>
              <a:t>Considerations When Setting Up a Library</a:t>
            </a:r>
            <a:br>
              <a:rPr lang="en-AU" dirty="0" smtClean="0"/>
            </a:br>
            <a:endParaRPr lang="en-AU" dirty="0"/>
          </a:p>
        </p:txBody>
      </p:sp>
      <p:sp>
        <p:nvSpPr>
          <p:cNvPr id="3" name="Content Placeholder 2"/>
          <p:cNvSpPr>
            <a:spLocks noGrp="1"/>
          </p:cNvSpPr>
          <p:nvPr>
            <p:ph idx="1"/>
          </p:nvPr>
        </p:nvSpPr>
        <p:spPr>
          <a:xfrm>
            <a:off x="1043608" y="1628800"/>
            <a:ext cx="7498080" cy="4800600"/>
          </a:xfrm>
        </p:spPr>
        <p:txBody>
          <a:bodyPr>
            <a:normAutofit fontScale="92500" lnSpcReduction="10000"/>
          </a:bodyPr>
          <a:lstStyle/>
          <a:p>
            <a:pPr lvl="0"/>
            <a:r>
              <a:rPr lang="en-AU" dirty="0"/>
              <a:t>Security of books when other classes are using the room.</a:t>
            </a:r>
          </a:p>
          <a:p>
            <a:pPr lvl="0"/>
            <a:r>
              <a:rPr lang="en-AU" dirty="0"/>
              <a:t>Storage needs to be large enough to house all the books.</a:t>
            </a:r>
          </a:p>
          <a:p>
            <a:pPr lvl="0"/>
            <a:r>
              <a:rPr lang="en-AU" dirty="0"/>
              <a:t>Budget – how much can you spend on storage and books?</a:t>
            </a:r>
          </a:p>
          <a:p>
            <a:pPr lvl="0"/>
            <a:r>
              <a:rPr lang="en-AU" dirty="0"/>
              <a:t>Sourcing books – </a:t>
            </a:r>
            <a:r>
              <a:rPr lang="en-AU" dirty="0" smtClean="0"/>
              <a:t>library, </a:t>
            </a:r>
            <a:r>
              <a:rPr lang="en-AU" dirty="0"/>
              <a:t>purchase, garage sales, op shops, donations</a:t>
            </a:r>
          </a:p>
          <a:p>
            <a:pPr lvl="0"/>
            <a:r>
              <a:rPr lang="en-AU" dirty="0"/>
              <a:t>Need to have a variety of text types – nonfiction, expository, reports, narrative etc.</a:t>
            </a:r>
          </a:p>
          <a:p>
            <a:pPr>
              <a:buNone/>
            </a:pPr>
            <a:endParaRPr lang="en-AU" dirty="0" smtClean="0"/>
          </a:p>
          <a:p>
            <a:pPr>
              <a:buNone/>
            </a:pPr>
            <a:endParaRPr lang="en-AU" dirty="0" smtClean="0"/>
          </a:p>
          <a:p>
            <a:endParaRPr lang="en-AU" dirty="0" smtClean="0"/>
          </a:p>
          <a:p>
            <a:endParaRPr lang="en-AU" dirty="0" smtClean="0"/>
          </a:p>
          <a:p>
            <a:endParaRPr lang="en-A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Considerations When Setting Up a Library</a:t>
            </a:r>
            <a:endParaRPr lang="en-AU" dirty="0"/>
          </a:p>
        </p:txBody>
      </p:sp>
      <p:sp>
        <p:nvSpPr>
          <p:cNvPr id="3" name="Content Placeholder 2"/>
          <p:cNvSpPr>
            <a:spLocks noGrp="1"/>
          </p:cNvSpPr>
          <p:nvPr>
            <p:ph idx="1"/>
          </p:nvPr>
        </p:nvSpPr>
        <p:spPr/>
        <p:txBody>
          <a:bodyPr>
            <a:normAutofit fontScale="92500" lnSpcReduction="10000"/>
          </a:bodyPr>
          <a:lstStyle/>
          <a:p>
            <a:pPr lvl="0"/>
            <a:r>
              <a:rPr lang="en-AU" dirty="0"/>
              <a:t>Need to have a variety of genre – novels, picture story books, poetry, magazines, articles etc. </a:t>
            </a:r>
          </a:p>
          <a:p>
            <a:pPr lvl="0"/>
            <a:r>
              <a:rPr lang="en-AU" dirty="0"/>
              <a:t>Need to cater for a wide range of reading abilities.</a:t>
            </a:r>
          </a:p>
          <a:p>
            <a:pPr lvl="0"/>
            <a:r>
              <a:rPr lang="en-AU" dirty="0"/>
              <a:t>Cater for both boys and girls.</a:t>
            </a:r>
          </a:p>
          <a:p>
            <a:pPr lvl="0"/>
            <a:r>
              <a:rPr lang="en-AU" dirty="0"/>
              <a:t>Need to have books that cover students’ interests.</a:t>
            </a:r>
          </a:p>
          <a:p>
            <a:pPr lvl="0"/>
            <a:r>
              <a:rPr lang="en-AU" dirty="0"/>
              <a:t>What borrowing system will you use?</a:t>
            </a:r>
          </a:p>
          <a:p>
            <a:pPr lvl="0"/>
            <a:r>
              <a:rPr lang="en-AU" dirty="0"/>
              <a:t>Multiple copies of popular titles.  </a:t>
            </a:r>
            <a:endParaRPr lang="en-AU" dirty="0" smtClean="0"/>
          </a:p>
          <a:p>
            <a:pPr marL="82296" indent="0">
              <a:buNone/>
            </a:pPr>
            <a:endParaRPr lang="en-AU" dirty="0"/>
          </a:p>
        </p:txBody>
      </p:sp>
    </p:spTree>
    <p:extLst>
      <p:ext uri="{BB962C8B-B14F-4D97-AF65-F5344CB8AC3E}">
        <p14:creationId xmlns:p14="http://schemas.microsoft.com/office/powerpoint/2010/main" val="36182732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Where to Find Materials for a Classroom Library</a:t>
            </a:r>
            <a:endParaRPr lang="en-AU" dirty="0"/>
          </a:p>
        </p:txBody>
      </p:sp>
      <p:sp>
        <p:nvSpPr>
          <p:cNvPr id="3" name="Content Placeholder 2"/>
          <p:cNvSpPr>
            <a:spLocks noGrp="1"/>
          </p:cNvSpPr>
          <p:nvPr>
            <p:ph idx="1"/>
          </p:nvPr>
        </p:nvSpPr>
        <p:spPr/>
        <p:txBody>
          <a:bodyPr/>
          <a:lstStyle/>
          <a:p>
            <a:r>
              <a:rPr lang="en-AU" dirty="0" smtClean="0"/>
              <a:t>Purchase new texts</a:t>
            </a:r>
          </a:p>
          <a:p>
            <a:r>
              <a:rPr lang="en-AU" dirty="0" smtClean="0"/>
              <a:t>Bulk loan from the school library</a:t>
            </a:r>
          </a:p>
          <a:p>
            <a:r>
              <a:rPr lang="en-AU" dirty="0" smtClean="0"/>
              <a:t>Magazine subscriptions</a:t>
            </a:r>
          </a:p>
          <a:p>
            <a:r>
              <a:rPr lang="en-AU" dirty="0" smtClean="0"/>
              <a:t>Garage sales</a:t>
            </a:r>
          </a:p>
          <a:p>
            <a:r>
              <a:rPr lang="en-AU" dirty="0" smtClean="0"/>
              <a:t>Op shops</a:t>
            </a:r>
          </a:p>
          <a:p>
            <a:r>
              <a:rPr lang="en-AU" dirty="0" smtClean="0"/>
              <a:t>Clearance centres</a:t>
            </a:r>
          </a:p>
          <a:p>
            <a:r>
              <a:rPr lang="en-AU" dirty="0" smtClean="0"/>
              <a:t>Copy and laminate suitable articles</a:t>
            </a:r>
          </a:p>
          <a:p>
            <a:r>
              <a:rPr lang="en-AU" dirty="0" smtClean="0"/>
              <a:t>Donations from community</a:t>
            </a:r>
          </a:p>
          <a:p>
            <a:endParaRPr lang="en-AU" dirty="0"/>
          </a:p>
        </p:txBody>
      </p:sp>
    </p:spTree>
    <p:extLst>
      <p:ext uri="{BB962C8B-B14F-4D97-AF65-F5344CB8AC3E}">
        <p14:creationId xmlns:p14="http://schemas.microsoft.com/office/powerpoint/2010/main" val="1797529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Between Session Tasks </a:t>
            </a:r>
            <a:endParaRPr lang="en-AU" dirty="0"/>
          </a:p>
        </p:txBody>
      </p:sp>
      <p:sp>
        <p:nvSpPr>
          <p:cNvPr id="3" name="Content Placeholder 2"/>
          <p:cNvSpPr>
            <a:spLocks noGrp="1"/>
          </p:cNvSpPr>
          <p:nvPr>
            <p:ph idx="1"/>
          </p:nvPr>
        </p:nvSpPr>
        <p:spPr/>
        <p:txBody>
          <a:bodyPr/>
          <a:lstStyle/>
          <a:p>
            <a:r>
              <a:rPr lang="en-AU" dirty="0" smtClean="0"/>
              <a:t>Survey your students to find out their interests and what they would like to read</a:t>
            </a:r>
          </a:p>
          <a:p>
            <a:r>
              <a:rPr lang="en-AU" dirty="0" smtClean="0"/>
              <a:t>Start to set up your classroom library</a:t>
            </a:r>
          </a:p>
          <a:p>
            <a:r>
              <a:rPr lang="en-AU" dirty="0" smtClean="0"/>
              <a:t>Read chapters 3, 4 &amp; 5 of Strategies That Work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Strategy Feedback</a:t>
            </a:r>
            <a:endParaRPr lang="en-AU" dirty="0"/>
          </a:p>
        </p:txBody>
      </p:sp>
      <p:sp>
        <p:nvSpPr>
          <p:cNvPr id="3" name="Content Placeholder 2"/>
          <p:cNvSpPr>
            <a:spLocks noGrp="1"/>
          </p:cNvSpPr>
          <p:nvPr>
            <p:ph idx="1"/>
          </p:nvPr>
        </p:nvSpPr>
        <p:spPr/>
        <p:txBody>
          <a:bodyPr>
            <a:normAutofit/>
          </a:bodyPr>
          <a:lstStyle/>
          <a:p>
            <a:endParaRPr lang="en-AU" dirty="0" smtClean="0"/>
          </a:p>
          <a:p>
            <a:r>
              <a:rPr lang="en-AU" dirty="0" smtClean="0"/>
              <a:t>Share with a partner how the strategy reading histories went with your students.</a:t>
            </a:r>
          </a:p>
          <a:p>
            <a:r>
              <a:rPr lang="en-AU" dirty="0" smtClean="0"/>
              <a:t>Whole group share</a:t>
            </a:r>
          </a:p>
          <a:p>
            <a:pPr marL="82296" indent="0">
              <a:buNone/>
            </a:pP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Data Investigation</a:t>
            </a:r>
            <a:endParaRPr lang="en-AU" dirty="0"/>
          </a:p>
        </p:txBody>
      </p:sp>
      <p:sp>
        <p:nvSpPr>
          <p:cNvPr id="3" name="Content Placeholder 2"/>
          <p:cNvSpPr>
            <a:spLocks noGrp="1"/>
          </p:cNvSpPr>
          <p:nvPr>
            <p:ph idx="1"/>
          </p:nvPr>
        </p:nvSpPr>
        <p:spPr/>
        <p:txBody>
          <a:bodyPr>
            <a:noAutofit/>
          </a:bodyPr>
          <a:lstStyle/>
          <a:p>
            <a:endParaRPr lang="en-AU" sz="2600" dirty="0" smtClean="0"/>
          </a:p>
          <a:p>
            <a:r>
              <a:rPr lang="en-AU" dirty="0" smtClean="0"/>
              <a:t>In your school teams, discuss the data from the student surveys and note any patterns or trends.</a:t>
            </a:r>
          </a:p>
          <a:p>
            <a:r>
              <a:rPr lang="en-AU" dirty="0" smtClean="0"/>
              <a:t>What does it mean for you in your teaching of reading? </a:t>
            </a:r>
          </a:p>
          <a:p>
            <a:r>
              <a:rPr lang="en-AU" dirty="0" smtClean="0"/>
              <a:t>Whole group share.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Professional Reading</a:t>
            </a:r>
            <a:endParaRPr lang="en-AU" dirty="0"/>
          </a:p>
        </p:txBody>
      </p:sp>
      <p:sp>
        <p:nvSpPr>
          <p:cNvPr id="3" name="Content Placeholder 2"/>
          <p:cNvSpPr>
            <a:spLocks noGrp="1"/>
          </p:cNvSpPr>
          <p:nvPr>
            <p:ph idx="1"/>
          </p:nvPr>
        </p:nvSpPr>
        <p:spPr/>
        <p:txBody>
          <a:bodyPr>
            <a:normAutofit/>
          </a:bodyPr>
          <a:lstStyle/>
          <a:p>
            <a:pPr marL="82296" indent="0">
              <a:buNone/>
            </a:pPr>
            <a:r>
              <a:rPr lang="en-AU" dirty="0" smtClean="0"/>
              <a:t>“Strategies That Work”</a:t>
            </a:r>
          </a:p>
          <a:p>
            <a:pPr marL="82296" indent="0">
              <a:buNone/>
            </a:pPr>
            <a:endParaRPr lang="en-AU" dirty="0" smtClean="0"/>
          </a:p>
          <a:p>
            <a:r>
              <a:rPr lang="en-AU" dirty="0" smtClean="0"/>
              <a:t>Form groups of 3 with teachers from different schools.</a:t>
            </a:r>
          </a:p>
          <a:p>
            <a:r>
              <a:rPr lang="en-AU" dirty="0" smtClean="0"/>
              <a:t>Groups to complete a double entry journal on key points in chapters 1 and 2</a:t>
            </a:r>
          </a:p>
          <a:p>
            <a:pPr marL="82296" indent="0">
              <a:buNone/>
            </a:pPr>
            <a:endParaRPr lang="en-AU" dirty="0" smtClean="0"/>
          </a:p>
          <a:p>
            <a:pPr marL="82296" indent="0">
              <a:buNone/>
            </a:pPr>
            <a:r>
              <a:rPr lang="en-AU" dirty="0" smtClean="0"/>
              <a:t> </a:t>
            </a:r>
            <a:endParaRPr lang="en-AU" dirty="0"/>
          </a:p>
        </p:txBody>
      </p:sp>
    </p:spTree>
    <p:extLst>
      <p:ext uri="{BB962C8B-B14F-4D97-AF65-F5344CB8AC3E}">
        <p14:creationId xmlns:p14="http://schemas.microsoft.com/office/powerpoint/2010/main" val="2579099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Independent Reading Workshop</a:t>
            </a:r>
            <a:endParaRPr lang="en-AU" dirty="0"/>
          </a:p>
        </p:txBody>
      </p:sp>
      <p:sp>
        <p:nvSpPr>
          <p:cNvPr id="3" name="Content Placeholder 2"/>
          <p:cNvSpPr>
            <a:spLocks noGrp="1"/>
          </p:cNvSpPr>
          <p:nvPr>
            <p:ph idx="1"/>
          </p:nvPr>
        </p:nvSpPr>
        <p:spPr/>
        <p:txBody>
          <a:bodyPr/>
          <a:lstStyle/>
          <a:p>
            <a:endParaRPr lang="en-US" i="1" dirty="0" smtClean="0"/>
          </a:p>
          <a:p>
            <a:r>
              <a:rPr lang="en-US" i="1" dirty="0" smtClean="0"/>
              <a:t>“The </a:t>
            </a:r>
            <a:r>
              <a:rPr lang="en-US" i="1" dirty="0"/>
              <a:t>goal of any reading program is to create </a:t>
            </a:r>
            <a:r>
              <a:rPr lang="en-US" b="1" i="1" dirty="0"/>
              <a:t>lifelong readers </a:t>
            </a:r>
            <a:r>
              <a:rPr lang="en-US" i="1" dirty="0"/>
              <a:t>– readers who chose to read independently. Because of this, it is imperative that the literacy program includes independent reading as one of its critical elements</a:t>
            </a:r>
            <a:r>
              <a:rPr lang="en-US" i="1" dirty="0" smtClean="0"/>
              <a:t>.” </a:t>
            </a:r>
            <a:r>
              <a:rPr lang="en-US" sz="2000" i="1" dirty="0" smtClean="0"/>
              <a:t>Creating Lifelong Readers Through Independent Reading </a:t>
            </a:r>
            <a:r>
              <a:rPr lang="en-US" sz="2000" dirty="0" smtClean="0"/>
              <a:t>Moss </a:t>
            </a:r>
            <a:r>
              <a:rPr lang="en-US" sz="2000" dirty="0"/>
              <a:t>&amp; Young (2010)</a:t>
            </a:r>
          </a:p>
          <a:p>
            <a:pPr marL="82296" indent="0">
              <a:buNone/>
            </a:pPr>
            <a:endParaRPr lang="en-AU" dirty="0"/>
          </a:p>
        </p:txBody>
      </p:sp>
    </p:spTree>
    <p:extLst>
      <p:ext uri="{BB962C8B-B14F-4D97-AF65-F5344CB8AC3E}">
        <p14:creationId xmlns:p14="http://schemas.microsoft.com/office/powerpoint/2010/main" val="3856153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Independent Reading Workshop</a:t>
            </a:r>
            <a:endParaRPr lang="en-AU" dirty="0"/>
          </a:p>
        </p:txBody>
      </p:sp>
      <p:sp>
        <p:nvSpPr>
          <p:cNvPr id="3" name="Content Placeholder 2"/>
          <p:cNvSpPr>
            <a:spLocks noGrp="1"/>
          </p:cNvSpPr>
          <p:nvPr>
            <p:ph idx="1"/>
          </p:nvPr>
        </p:nvSpPr>
        <p:spPr/>
        <p:txBody>
          <a:bodyPr/>
          <a:lstStyle/>
          <a:p>
            <a:endParaRPr lang="en-AU" dirty="0" smtClean="0"/>
          </a:p>
          <a:p>
            <a:r>
              <a:rPr lang="en-AU" dirty="0" smtClean="0"/>
              <a:t>What is it?</a:t>
            </a:r>
          </a:p>
          <a:p>
            <a:r>
              <a:rPr lang="en-AU" dirty="0" smtClean="0"/>
              <a:t>Format:</a:t>
            </a:r>
          </a:p>
          <a:p>
            <a:pPr marL="82296" indent="0">
              <a:buNone/>
            </a:pPr>
            <a:r>
              <a:rPr lang="en-AU" dirty="0" smtClean="0"/>
              <a:t>	Mini lesson 5 -10 mins</a:t>
            </a:r>
          </a:p>
          <a:p>
            <a:pPr marL="82296" indent="0">
              <a:buNone/>
            </a:pPr>
            <a:r>
              <a:rPr lang="en-AU" dirty="0" smtClean="0"/>
              <a:t>	Reading time 15 – 20 mins</a:t>
            </a:r>
          </a:p>
          <a:p>
            <a:pPr marL="82296" indent="0">
              <a:buNone/>
            </a:pPr>
            <a:r>
              <a:rPr lang="en-AU" dirty="0" smtClean="0"/>
              <a:t>	Debrief/sharing 5 mins</a:t>
            </a:r>
            <a:endParaRPr lang="en-AU" dirty="0"/>
          </a:p>
        </p:txBody>
      </p:sp>
    </p:spTree>
    <p:extLst>
      <p:ext uri="{BB962C8B-B14F-4D97-AF65-F5344CB8AC3E}">
        <p14:creationId xmlns:p14="http://schemas.microsoft.com/office/powerpoint/2010/main" val="3463221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Independent Reading</a:t>
            </a:r>
            <a:endParaRPr lang="en-AU" dirty="0"/>
          </a:p>
        </p:txBody>
      </p:sp>
      <p:sp>
        <p:nvSpPr>
          <p:cNvPr id="3" name="Content Placeholder 2"/>
          <p:cNvSpPr>
            <a:spLocks noGrp="1"/>
          </p:cNvSpPr>
          <p:nvPr>
            <p:ph idx="1"/>
          </p:nvPr>
        </p:nvSpPr>
        <p:spPr/>
        <p:txBody>
          <a:bodyPr/>
          <a:lstStyle/>
          <a:p>
            <a:pPr marL="82296" indent="0">
              <a:buNone/>
            </a:pPr>
            <a:r>
              <a:rPr lang="en-AU" dirty="0" smtClean="0"/>
              <a:t>Developing a collective understanding</a:t>
            </a:r>
          </a:p>
          <a:p>
            <a:endParaRPr lang="en-AU" dirty="0"/>
          </a:p>
          <a:p>
            <a:r>
              <a:rPr lang="en-AU" dirty="0" smtClean="0"/>
              <a:t>As you watch the video, and look at the following photos, write down what you notice about these students as they engage in independe</a:t>
            </a:r>
            <a:r>
              <a:rPr lang="en-AU" dirty="0"/>
              <a:t>n</a:t>
            </a:r>
            <a:r>
              <a:rPr lang="en-AU" dirty="0" smtClean="0"/>
              <a:t>t reading.</a:t>
            </a:r>
          </a:p>
          <a:p>
            <a:endParaRPr lang="en-AU" dirty="0"/>
          </a:p>
          <a:p>
            <a:pPr marL="82296" indent="0">
              <a:buNone/>
            </a:pPr>
            <a:r>
              <a:rPr lang="en-AU" dirty="0" smtClean="0">
                <a:hlinkClick r:id="rId2" action="ppaction://hlinkfile"/>
              </a:rPr>
              <a:t>..\Libraries\Turn Clip 03.dv</a:t>
            </a:r>
            <a:endParaRPr lang="en-AU" dirty="0"/>
          </a:p>
        </p:txBody>
      </p:sp>
    </p:spTree>
    <p:extLst>
      <p:ext uri="{BB962C8B-B14F-4D97-AF65-F5344CB8AC3E}">
        <p14:creationId xmlns:p14="http://schemas.microsoft.com/office/powerpoint/2010/main" val="41003765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8408</TotalTime>
  <Words>1200</Words>
  <Application>Microsoft Office PowerPoint</Application>
  <PresentationFormat>On-screen Show (4:3)</PresentationFormat>
  <Paragraphs>169</Paragraphs>
  <Slides>37</Slides>
  <Notes>8</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Solstice</vt:lpstr>
      <vt:lpstr>Knox Network Study Group </vt:lpstr>
      <vt:lpstr> Write Around  </vt:lpstr>
      <vt:lpstr> Key Understandings   </vt:lpstr>
      <vt:lpstr>Strategy Feedback</vt:lpstr>
      <vt:lpstr>Data Investigation</vt:lpstr>
      <vt:lpstr>Professional Reading</vt:lpstr>
      <vt:lpstr>Independent Reading Workshop</vt:lpstr>
      <vt:lpstr>Independent Reading Workshop</vt:lpstr>
      <vt:lpstr>Independent Reading</vt:lpstr>
      <vt:lpstr>PowerPoint Presentation</vt:lpstr>
      <vt:lpstr>PowerPoint Presentation</vt:lpstr>
      <vt:lpstr>PowerPoint Presentation</vt:lpstr>
      <vt:lpstr>PowerPoint Presentation</vt:lpstr>
      <vt:lpstr>PowerPoint Presentation</vt:lpstr>
      <vt:lpstr>Independent Reading</vt:lpstr>
      <vt:lpstr>PowerPoint Presentation</vt:lpstr>
      <vt:lpstr>PowerPoint Presentation</vt:lpstr>
      <vt:lpstr>Research</vt:lpstr>
      <vt:lpstr>Research</vt:lpstr>
      <vt:lpstr>Benefits of Independent Reading</vt:lpstr>
      <vt:lpstr>Matthew Effect</vt:lpstr>
      <vt:lpstr>Classroom Libraries</vt:lpstr>
      <vt:lpstr> Classroom Libraries – What are they?  </vt:lpstr>
      <vt:lpstr>Classroom Libraries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Jigsaw</vt:lpstr>
      <vt:lpstr>Considerations When Setting Up a Library </vt:lpstr>
      <vt:lpstr>Considerations When Setting Up a Library</vt:lpstr>
      <vt:lpstr>Where to Find Materials for a Classroom Library</vt:lpstr>
      <vt:lpstr>Between Session Tasks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wilcob</dc:creator>
  <cp:lastModifiedBy>Robyn Saltmarsh</cp:lastModifiedBy>
  <cp:revision>426</cp:revision>
  <dcterms:created xsi:type="dcterms:W3CDTF">2010-02-26T22:05:12Z</dcterms:created>
  <dcterms:modified xsi:type="dcterms:W3CDTF">2012-05-09T00:23:43Z</dcterms:modified>
</cp:coreProperties>
</file>