
<file path=[Content_Types].xml><?xml version="1.0" encoding="utf-8"?>
<Types xmlns="http://schemas.openxmlformats.org/package/2006/content-types"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15"/>
  </p:notesMasterIdLst>
  <p:handoutMasterIdLst>
    <p:handoutMasterId r:id="rId16"/>
  </p:handoutMasterIdLst>
  <p:sldIdLst>
    <p:sldId id="256" r:id="rId2"/>
    <p:sldId id="361" r:id="rId3"/>
    <p:sldId id="329" r:id="rId4"/>
    <p:sldId id="349" r:id="rId5"/>
    <p:sldId id="356" r:id="rId6"/>
    <p:sldId id="357" r:id="rId7"/>
    <p:sldId id="358" r:id="rId8"/>
    <p:sldId id="328" r:id="rId9"/>
    <p:sldId id="359" r:id="rId10"/>
    <p:sldId id="333" r:id="rId11"/>
    <p:sldId id="360" r:id="rId12"/>
    <p:sldId id="354" r:id="rId13"/>
    <p:sldId id="355" r:id="rId14"/>
  </p:sldIdLst>
  <p:sldSz cx="9144000" cy="6858000" type="screen4x3"/>
  <p:notesSz cx="6867525" cy="99933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3500" autoAdjust="0"/>
  </p:normalViewPr>
  <p:slideViewPr>
    <p:cSldViewPr>
      <p:cViewPr varScale="1">
        <p:scale>
          <a:sx n="68" d="100"/>
          <a:sy n="68" d="100"/>
        </p:scale>
        <p:origin x="-121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31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5928" cy="499666"/>
          </a:xfrm>
          <a:prstGeom prst="rect">
            <a:avLst/>
          </a:prstGeom>
        </p:spPr>
        <p:txBody>
          <a:bodyPr vert="horz" lIns="96341" tIns="48171" rIns="96341" bIns="48171" rtlCol="0"/>
          <a:lstStyle>
            <a:lvl1pPr algn="l">
              <a:defRPr sz="13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90008" y="0"/>
            <a:ext cx="2975928" cy="499666"/>
          </a:xfrm>
          <a:prstGeom prst="rect">
            <a:avLst/>
          </a:prstGeom>
        </p:spPr>
        <p:txBody>
          <a:bodyPr vert="horz" lIns="96341" tIns="48171" rIns="96341" bIns="48171" rtlCol="0"/>
          <a:lstStyle>
            <a:lvl1pPr algn="r">
              <a:defRPr sz="1300"/>
            </a:lvl1pPr>
          </a:lstStyle>
          <a:p>
            <a:fld id="{4C7F035F-B72C-4DBA-B8A3-195006F676F3}" type="datetimeFigureOut">
              <a:rPr lang="en-US" smtClean="0"/>
              <a:pPr/>
              <a:t>5/9/2012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91913"/>
            <a:ext cx="2975928" cy="499666"/>
          </a:xfrm>
          <a:prstGeom prst="rect">
            <a:avLst/>
          </a:prstGeom>
        </p:spPr>
        <p:txBody>
          <a:bodyPr vert="horz" lIns="96341" tIns="48171" rIns="96341" bIns="48171" rtlCol="0" anchor="b"/>
          <a:lstStyle>
            <a:lvl1pPr algn="l">
              <a:defRPr sz="1300"/>
            </a:lvl1pPr>
          </a:lstStyle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90008" y="9491913"/>
            <a:ext cx="2975928" cy="499666"/>
          </a:xfrm>
          <a:prstGeom prst="rect">
            <a:avLst/>
          </a:prstGeom>
        </p:spPr>
        <p:txBody>
          <a:bodyPr vert="horz" lIns="96341" tIns="48171" rIns="96341" bIns="48171" rtlCol="0" anchor="b"/>
          <a:lstStyle>
            <a:lvl1pPr algn="r">
              <a:defRPr sz="1300"/>
            </a:lvl1pPr>
          </a:lstStyle>
          <a:p>
            <a:fld id="{8C5939D7-B8D7-4636-9AA5-947B81C3A4AF}" type="slidenum">
              <a:rPr lang="en-AU" smtClean="0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34803960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5928" cy="499666"/>
          </a:xfrm>
          <a:prstGeom prst="rect">
            <a:avLst/>
          </a:prstGeom>
        </p:spPr>
        <p:txBody>
          <a:bodyPr vert="horz" lIns="96341" tIns="48171" rIns="96341" bIns="48171" rtlCol="0"/>
          <a:lstStyle>
            <a:lvl1pPr algn="l">
              <a:defRPr sz="13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90008" y="0"/>
            <a:ext cx="2975928" cy="499666"/>
          </a:xfrm>
          <a:prstGeom prst="rect">
            <a:avLst/>
          </a:prstGeom>
        </p:spPr>
        <p:txBody>
          <a:bodyPr vert="horz" lIns="96341" tIns="48171" rIns="96341" bIns="48171" rtlCol="0"/>
          <a:lstStyle>
            <a:lvl1pPr algn="r">
              <a:defRPr sz="1300"/>
            </a:lvl1pPr>
          </a:lstStyle>
          <a:p>
            <a:fld id="{259B6F9B-04EB-4A55-A2A8-8EB11CFFADA6}" type="datetimeFigureOut">
              <a:rPr lang="en-US" smtClean="0"/>
              <a:pPr/>
              <a:t>5/9/2012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35038" y="749300"/>
            <a:ext cx="4997450" cy="37480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341" tIns="48171" rIns="96341" bIns="48171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6753" y="4746824"/>
            <a:ext cx="5494020" cy="4496991"/>
          </a:xfrm>
          <a:prstGeom prst="rect">
            <a:avLst/>
          </a:prstGeom>
        </p:spPr>
        <p:txBody>
          <a:bodyPr vert="horz" lIns="96341" tIns="48171" rIns="96341" bIns="48171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91913"/>
            <a:ext cx="2975928" cy="499666"/>
          </a:xfrm>
          <a:prstGeom prst="rect">
            <a:avLst/>
          </a:prstGeom>
        </p:spPr>
        <p:txBody>
          <a:bodyPr vert="horz" lIns="96341" tIns="48171" rIns="96341" bIns="48171" rtlCol="0" anchor="b"/>
          <a:lstStyle>
            <a:lvl1pPr algn="l">
              <a:defRPr sz="13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90008" y="9491913"/>
            <a:ext cx="2975928" cy="499666"/>
          </a:xfrm>
          <a:prstGeom prst="rect">
            <a:avLst/>
          </a:prstGeom>
        </p:spPr>
        <p:txBody>
          <a:bodyPr vert="horz" lIns="96341" tIns="48171" rIns="96341" bIns="48171" rtlCol="0" anchor="b"/>
          <a:lstStyle>
            <a:lvl1pPr algn="r">
              <a:defRPr sz="1300"/>
            </a:lvl1pPr>
          </a:lstStyle>
          <a:p>
            <a:fld id="{01F04155-4228-4C85-BF39-DFDE8BA7E3C3}" type="slidenum">
              <a:rPr lang="en-AU" smtClean="0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9903786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AU" dirty="0" smtClean="0"/>
              <a:t>Rose to scribe responses.</a:t>
            </a: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F04155-4228-4C85-BF39-DFDE8BA7E3C3}" type="slidenum">
              <a:rPr lang="en-AU" smtClean="0"/>
              <a:pPr/>
              <a:t>8</a:t>
            </a:fld>
            <a:endParaRPr lang="en-A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7C73024-85FF-46FD-AE8F-008CDF970A42}" type="datetimeFigureOut">
              <a:rPr lang="en-US" smtClean="0"/>
              <a:pPr/>
              <a:t>5/9/2012</a:t>
            </a:fld>
            <a:endParaRPr lang="en-AU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F046CC1-A2AF-4EE3-BF92-775E16B4BB4D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8" name="Ova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7C73024-85FF-46FD-AE8F-008CDF970A42}" type="datetimeFigureOut">
              <a:rPr lang="en-US" smtClean="0"/>
              <a:pPr/>
              <a:t>5/9/2012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F046CC1-A2AF-4EE3-BF92-775E16B4BB4D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7C73024-85FF-46FD-AE8F-008CDF970A42}" type="datetimeFigureOut">
              <a:rPr lang="en-US" smtClean="0"/>
              <a:pPr/>
              <a:t>5/9/2012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F046CC1-A2AF-4EE3-BF92-775E16B4BB4D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7C73024-85FF-46FD-AE8F-008CDF970A42}" type="datetimeFigureOut">
              <a:rPr lang="en-US" smtClean="0"/>
              <a:pPr/>
              <a:t>5/9/2012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F046CC1-A2AF-4EE3-BF92-775E16B4BB4D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7C73024-85FF-46FD-AE8F-008CDF970A42}" type="datetimeFigureOut">
              <a:rPr lang="en-US" smtClean="0"/>
              <a:pPr/>
              <a:t>5/9/2012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F046CC1-A2AF-4EE3-BF92-775E16B4BB4D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10" name="Rectangle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7C73024-85FF-46FD-AE8F-008CDF970A42}" type="datetimeFigureOut">
              <a:rPr lang="en-US" smtClean="0"/>
              <a:pPr/>
              <a:t>5/9/2012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F046CC1-A2AF-4EE3-BF92-775E16B4BB4D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7C73024-85FF-46FD-AE8F-008CDF970A42}" type="datetimeFigureOut">
              <a:rPr lang="en-US" smtClean="0"/>
              <a:pPr/>
              <a:t>5/9/2012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F046CC1-A2AF-4EE3-BF92-775E16B4BB4D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7C73024-85FF-46FD-AE8F-008CDF970A42}" type="datetimeFigureOut">
              <a:rPr lang="en-US" smtClean="0"/>
              <a:pPr/>
              <a:t>5/9/2012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F046CC1-A2AF-4EE3-BF92-775E16B4BB4D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7C73024-85FF-46FD-AE8F-008CDF970A42}" type="datetimeFigureOut">
              <a:rPr lang="en-US" smtClean="0"/>
              <a:pPr/>
              <a:t>5/9/2012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F046CC1-A2AF-4EE3-BF92-775E16B4BB4D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6" name="Rectangle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7C73024-85FF-46FD-AE8F-008CDF970A42}" type="datetimeFigureOut">
              <a:rPr lang="en-US" smtClean="0"/>
              <a:pPr/>
              <a:t>5/9/2012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F046CC1-A2AF-4EE3-BF92-775E16B4BB4D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7C73024-85FF-46FD-AE8F-008CDF970A42}" type="datetimeFigureOut">
              <a:rPr lang="en-US" smtClean="0"/>
              <a:pPr/>
              <a:t>5/9/2012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F046CC1-A2AF-4EE3-BF92-775E16B4BB4D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8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9" name="Flowchart: Proces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Flowchart: Proces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D7C73024-85FF-46FD-AE8F-008CDF970A42}" type="datetimeFigureOut">
              <a:rPr lang="en-US" smtClean="0"/>
              <a:pPr/>
              <a:t>5/9/2012</a:t>
            </a:fld>
            <a:endParaRPr lang="en-AU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n-AU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DF046CC1-A2AF-4EE3-BF92-775E16B4BB4D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71472" y="642918"/>
            <a:ext cx="7772400" cy="1470025"/>
          </a:xfrm>
        </p:spPr>
        <p:txBody>
          <a:bodyPr>
            <a:normAutofit/>
          </a:bodyPr>
          <a:lstStyle/>
          <a:p>
            <a:pPr algn="ctr"/>
            <a:r>
              <a:rPr lang="en-AU" dirty="0" smtClean="0"/>
              <a:t>Knox Network Study Group</a:t>
            </a:r>
            <a:br>
              <a:rPr lang="en-AU" dirty="0" smtClean="0"/>
            </a:br>
            <a:endParaRPr lang="en-A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85786" y="2857496"/>
            <a:ext cx="7358114" cy="3286148"/>
          </a:xfrm>
        </p:spPr>
        <p:txBody>
          <a:bodyPr>
            <a:normAutofit/>
          </a:bodyPr>
          <a:lstStyle/>
          <a:p>
            <a:r>
              <a:rPr lang="en-AU" dirty="0" smtClean="0"/>
              <a:t>February 24 2012</a:t>
            </a:r>
          </a:p>
          <a:p>
            <a:endParaRPr lang="en-AU" dirty="0" smtClean="0"/>
          </a:p>
          <a:p>
            <a:r>
              <a:rPr lang="en-AU" dirty="0" smtClean="0"/>
              <a:t>Dianne Wilkinson</a:t>
            </a:r>
          </a:p>
          <a:p>
            <a:endParaRPr lang="en-AU" dirty="0" smtClean="0"/>
          </a:p>
          <a:p>
            <a:pPr>
              <a:spcBef>
                <a:spcPts val="1800"/>
              </a:spcBef>
            </a:pPr>
            <a:endParaRPr lang="en-AU" sz="2200" b="1" dirty="0" smtClean="0">
              <a:solidFill>
                <a:schemeClr val="tx1"/>
              </a:solidFill>
            </a:endParaRPr>
          </a:p>
          <a:p>
            <a:pPr>
              <a:spcBef>
                <a:spcPts val="1800"/>
              </a:spcBef>
            </a:pPr>
            <a:endParaRPr lang="en-AU" sz="2200" b="1" dirty="0" smtClean="0">
              <a:solidFill>
                <a:schemeClr val="tx1"/>
              </a:solidFill>
            </a:endParaRPr>
          </a:p>
        </p:txBody>
      </p:sp>
      <p:pic>
        <p:nvPicPr>
          <p:cNvPr id="5" name="Picture 4" descr="j0231222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20072" y="2564904"/>
            <a:ext cx="3024336" cy="2016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AU" i="1" dirty="0" smtClean="0"/>
              <a:t>Improving Adolescent Literacy </a:t>
            </a:r>
            <a:r>
              <a:rPr lang="en-AU" dirty="0" smtClean="0"/>
              <a:t>by Douglas Fisher &amp; Nancy Frey</a:t>
            </a:r>
            <a:br>
              <a:rPr lang="en-AU" dirty="0" smtClean="0"/>
            </a:b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AU" dirty="0" smtClean="0"/>
          </a:p>
          <a:p>
            <a:r>
              <a:rPr lang="en-AU" dirty="0" smtClean="0"/>
              <a:t>Turn and Talk to your partner after you have finished “Shifting Responsibility From Teacher To Students”.</a:t>
            </a:r>
          </a:p>
          <a:p>
            <a:pPr>
              <a:buNone/>
            </a:pPr>
            <a:endParaRPr lang="en-AU" dirty="0" smtClean="0"/>
          </a:p>
          <a:p>
            <a:r>
              <a:rPr lang="en-AU" dirty="0" smtClean="0"/>
              <a:t>Writing Break – after “Common Text Styles”</a:t>
            </a:r>
          </a:p>
          <a:p>
            <a:pPr>
              <a:buNone/>
            </a:pPr>
            <a:r>
              <a:rPr lang="en-AU" dirty="0" smtClean="0"/>
              <a:t>   “What does this mean for you as an English teacher?”</a:t>
            </a:r>
          </a:p>
          <a:p>
            <a:pPr>
              <a:buNone/>
            </a:pPr>
            <a:endParaRPr lang="en-AU" dirty="0" smtClean="0"/>
          </a:p>
          <a:p>
            <a:endParaRPr lang="en-AU" dirty="0" smtClean="0"/>
          </a:p>
          <a:p>
            <a:endParaRPr lang="en-AU" dirty="0" smtClean="0"/>
          </a:p>
          <a:p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dirty="0"/>
              <a:t>3</a:t>
            </a:r>
            <a:r>
              <a:rPr lang="en-AU" dirty="0" smtClean="0"/>
              <a:t> </a:t>
            </a:r>
            <a:r>
              <a:rPr lang="en-AU" dirty="0"/>
              <a:t>e</a:t>
            </a:r>
            <a:r>
              <a:rPr lang="en-AU" dirty="0" smtClean="0"/>
              <a:t>xciting “new forces” in improving adolescent literacy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1200"/>
              </a:spcBef>
              <a:spcAft>
                <a:spcPts val="1200"/>
              </a:spcAft>
            </a:pPr>
            <a:endParaRPr lang="en-AU" dirty="0" smtClean="0"/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AU" dirty="0" smtClean="0"/>
              <a:t>Develop </a:t>
            </a:r>
            <a:r>
              <a:rPr lang="en-AU" dirty="0"/>
              <a:t>a level of instructional consistency</a:t>
            </a: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AU" dirty="0"/>
              <a:t>Internalize an effective </a:t>
            </a:r>
            <a:r>
              <a:rPr lang="en-AU" dirty="0" smtClean="0"/>
              <a:t>instructional </a:t>
            </a:r>
            <a:r>
              <a:rPr lang="en-AU" dirty="0"/>
              <a:t>framework</a:t>
            </a: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AU" dirty="0"/>
              <a:t>Examine student work, with colleagues, on a regular basis </a:t>
            </a:r>
          </a:p>
          <a:p>
            <a:pPr marL="82296" indent="0">
              <a:buNone/>
            </a:pP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618273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AU" dirty="0" smtClean="0"/>
              <a:t/>
            </a:r>
            <a:br>
              <a:rPr lang="en-AU" dirty="0" smtClean="0"/>
            </a:br>
            <a:r>
              <a:rPr lang="en-AU" dirty="0" smtClean="0"/>
              <a:t/>
            </a:r>
            <a:br>
              <a:rPr lang="en-AU" dirty="0" smtClean="0"/>
            </a:br>
            <a:r>
              <a:rPr lang="en-AU" dirty="0" smtClean="0"/>
              <a:t>Recommendations </a:t>
            </a:r>
            <a:br>
              <a:rPr lang="en-AU" dirty="0" smtClean="0"/>
            </a:br>
            <a:r>
              <a:rPr lang="en-AU" dirty="0" smtClean="0"/>
              <a:t/>
            </a:r>
            <a:br>
              <a:rPr lang="en-AU" dirty="0" smtClean="0"/>
            </a:b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endParaRPr lang="en-AU" dirty="0" smtClean="0"/>
          </a:p>
          <a:p>
            <a:r>
              <a:rPr lang="en-AU" dirty="0" smtClean="0"/>
              <a:t>Administer the </a:t>
            </a:r>
            <a:r>
              <a:rPr lang="en-AU" b="1" dirty="0" smtClean="0"/>
              <a:t>Reading Strategy Awareness Inventory Analysis Form </a:t>
            </a:r>
            <a:endParaRPr lang="en-AU" dirty="0" smtClean="0"/>
          </a:p>
          <a:p>
            <a:pPr marL="82296" indent="0">
              <a:buNone/>
            </a:pPr>
            <a:endParaRPr lang="en-AU" b="1" dirty="0" smtClean="0"/>
          </a:p>
          <a:p>
            <a:r>
              <a:rPr lang="en-AU" dirty="0" smtClean="0"/>
              <a:t>Bring along your students’ responses to share at our next meeting</a:t>
            </a:r>
          </a:p>
          <a:p>
            <a:endParaRPr lang="en-AU" dirty="0"/>
          </a:p>
          <a:p>
            <a:r>
              <a:rPr lang="en-AU" dirty="0" smtClean="0"/>
              <a:t>Complete the teacher survey</a:t>
            </a:r>
          </a:p>
          <a:p>
            <a:pPr marL="82296" indent="0">
              <a:buNone/>
            </a:pPr>
            <a:endParaRPr lang="en-AU" dirty="0"/>
          </a:p>
          <a:p>
            <a:r>
              <a:rPr lang="en-AU" dirty="0" smtClean="0"/>
              <a:t>Conduct the VCAA on demand adaptive reading test with your students</a:t>
            </a:r>
          </a:p>
          <a:p>
            <a:endParaRPr lang="en-AU" dirty="0" smtClean="0"/>
          </a:p>
          <a:p>
            <a:pPr>
              <a:buNone/>
            </a:pPr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AU" dirty="0" smtClean="0"/>
              <a:t>Between Session Reading 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endParaRPr lang="en-AU" dirty="0" smtClean="0"/>
          </a:p>
          <a:p>
            <a:pPr>
              <a:buNone/>
            </a:pPr>
            <a:r>
              <a:rPr lang="en-AU" dirty="0" smtClean="0"/>
              <a:t>“Strategies That Work” by Stephanie Harvey and Anne </a:t>
            </a:r>
            <a:r>
              <a:rPr lang="en-AU" dirty="0" err="1" smtClean="0"/>
              <a:t>Goudvis</a:t>
            </a:r>
            <a:endParaRPr lang="en-AU" dirty="0" smtClean="0"/>
          </a:p>
          <a:p>
            <a:pPr>
              <a:buNone/>
            </a:pPr>
            <a:r>
              <a:rPr lang="en-AU" dirty="0" smtClean="0"/>
              <a:t>  Chapters one and two.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AU" dirty="0" smtClean="0"/>
              <a:t>Welcome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AU" dirty="0" smtClean="0"/>
          </a:p>
          <a:p>
            <a:endParaRPr lang="en-AU" dirty="0"/>
          </a:p>
          <a:p>
            <a:r>
              <a:rPr lang="en-AU" dirty="0"/>
              <a:t>T</a:t>
            </a:r>
            <a:r>
              <a:rPr lang="en-AU" dirty="0" smtClean="0"/>
              <a:t>ell us a little bit about yourself and what you hope to achieve by working together this year.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768136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AU" dirty="0" smtClean="0"/>
              <a:t/>
            </a:r>
            <a:br>
              <a:rPr lang="en-AU" dirty="0" smtClean="0"/>
            </a:br>
            <a:r>
              <a:rPr lang="en-AU" dirty="0" smtClean="0"/>
              <a:t>Purpose </a:t>
            </a:r>
            <a:br>
              <a:rPr lang="en-AU" dirty="0" smtClean="0"/>
            </a:b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AU" dirty="0" smtClean="0"/>
              <a:t>To provide an arena where we can build our knowledge and expertise through serious conversations and study.  </a:t>
            </a:r>
          </a:p>
          <a:p>
            <a:r>
              <a:rPr lang="en-AU" dirty="0" smtClean="0"/>
              <a:t>To investigate, analyse and discuss topics, concerns, and/or interests related to improving student literacy learning.</a:t>
            </a:r>
          </a:p>
          <a:p>
            <a:r>
              <a:rPr lang="en-AU" dirty="0" smtClean="0"/>
              <a:t>To deepen our understanding of the reading workshop. </a:t>
            </a:r>
          </a:p>
          <a:p>
            <a:endParaRPr lang="en-AU" dirty="0" smtClean="0"/>
          </a:p>
          <a:p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AU" dirty="0" smtClean="0"/>
              <a:t/>
            </a:r>
            <a:br>
              <a:rPr lang="en-AU" dirty="0" smtClean="0"/>
            </a:br>
            <a:r>
              <a:rPr lang="en-AU" dirty="0" smtClean="0"/>
              <a:t>Professional Development for Teachers </a:t>
            </a:r>
            <a:br>
              <a:rPr lang="en-AU" dirty="0" smtClean="0"/>
            </a:b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>
              <a:buNone/>
            </a:pPr>
            <a:r>
              <a:rPr lang="en-AU" dirty="0" smtClean="0"/>
              <a:t>Teachers should have:</a:t>
            </a:r>
          </a:p>
          <a:p>
            <a:pPr lvl="1"/>
            <a:r>
              <a:rPr lang="en-AU" dirty="0" smtClean="0"/>
              <a:t>Access to high quality professional development </a:t>
            </a:r>
          </a:p>
          <a:p>
            <a:pPr lvl="1"/>
            <a:r>
              <a:rPr lang="en-AU" dirty="0" smtClean="0"/>
              <a:t>Time to learn:</a:t>
            </a:r>
          </a:p>
          <a:p>
            <a:pPr lvl="2"/>
            <a:r>
              <a:rPr lang="en-AU" dirty="0" smtClean="0"/>
              <a:t>Research – at least 4 months before instruction resulted in growth (Collins, 1991; Duffy, 1993.)</a:t>
            </a:r>
          </a:p>
          <a:p>
            <a:pPr lvl="2"/>
            <a:r>
              <a:rPr lang="en-AU" dirty="0" smtClean="0"/>
              <a:t>Gradual</a:t>
            </a:r>
          </a:p>
          <a:p>
            <a:pPr lvl="1"/>
            <a:r>
              <a:rPr lang="en-AU" dirty="0" smtClean="0">
                <a:solidFill>
                  <a:srgbClr val="FF0000"/>
                </a:solidFill>
              </a:rPr>
              <a:t>A collaborative context in which to learn</a:t>
            </a:r>
          </a:p>
          <a:p>
            <a:pPr lvl="1"/>
            <a:r>
              <a:rPr lang="en-AU" dirty="0" smtClean="0"/>
              <a:t>Opportunity to develop as ‘thinkers’</a:t>
            </a:r>
          </a:p>
          <a:p>
            <a:pPr lvl="1">
              <a:buNone/>
            </a:pPr>
            <a:endParaRPr lang="en-A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AU" dirty="0" smtClean="0"/>
              <a:t>Study Groups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AU" dirty="0" smtClean="0"/>
              <a:t>Are made up of teachers wanting to investigate an area of their practice.</a:t>
            </a:r>
          </a:p>
          <a:p>
            <a:r>
              <a:rPr lang="en-AU" dirty="0" smtClean="0"/>
              <a:t>Meet regularly.</a:t>
            </a:r>
          </a:p>
          <a:p>
            <a:r>
              <a:rPr lang="en-AU" dirty="0" smtClean="0"/>
              <a:t>Involve collegial discussions around professional reading and pedagogy.</a:t>
            </a:r>
          </a:p>
          <a:p>
            <a:r>
              <a:rPr lang="en-AU" dirty="0" smtClean="0"/>
              <a:t>Can be based on one text.</a:t>
            </a:r>
          </a:p>
          <a:p>
            <a:r>
              <a:rPr lang="en-AU" dirty="0" smtClean="0"/>
              <a:t>Often look at student data.</a:t>
            </a:r>
          </a:p>
          <a:p>
            <a:r>
              <a:rPr lang="en-AU" dirty="0" smtClean="0"/>
              <a:t>Often involve trialling new practices.</a:t>
            </a:r>
          </a:p>
          <a:p>
            <a:r>
              <a:rPr lang="en-AU" dirty="0" smtClean="0"/>
              <a:t>Can make recommendations for change.</a:t>
            </a:r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AU" dirty="0" smtClean="0"/>
              <a:t>Why Study Group?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AU" sz="2600" dirty="0" smtClean="0"/>
              <a:t>They provide an opportunity for teachers to collaborate within professional learning communities.</a:t>
            </a:r>
          </a:p>
          <a:p>
            <a:r>
              <a:rPr lang="en-AU" sz="2600" dirty="0" smtClean="0"/>
              <a:t>They give support for teachers trialling new pedagogies in their classrooms.</a:t>
            </a:r>
          </a:p>
          <a:p>
            <a:r>
              <a:rPr lang="en-AU" sz="2600" dirty="0" smtClean="0"/>
              <a:t>Teachers are able to learn new strategies/pedagogies through investigation with colleagues.</a:t>
            </a:r>
          </a:p>
          <a:p>
            <a:r>
              <a:rPr lang="en-AU" sz="2600" dirty="0" smtClean="0"/>
              <a:t>They can organise, document and evaluate change.</a:t>
            </a:r>
          </a:p>
          <a:p>
            <a:r>
              <a:rPr lang="en-AU" sz="2600" dirty="0" smtClean="0"/>
              <a:t>Developing a staff’s capacity for talking together about their practice may be the most significant investment faculties can make for student learning.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AU" dirty="0" smtClean="0"/>
              <a:t>Quick Read </a:t>
            </a:r>
            <a:r>
              <a:rPr lang="en-AU" dirty="0"/>
              <a:t>a</a:t>
            </a:r>
            <a:r>
              <a:rPr lang="en-AU" dirty="0" smtClean="0"/>
              <a:t>nd React 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AU" dirty="0"/>
              <a:t>Locate the </a:t>
            </a:r>
            <a:r>
              <a:rPr lang="en-AU" b="1" dirty="0"/>
              <a:t>Short Read</a:t>
            </a:r>
            <a:r>
              <a:rPr lang="en-AU" dirty="0"/>
              <a:t> in your </a:t>
            </a:r>
            <a:r>
              <a:rPr lang="en-AU" dirty="0" smtClean="0"/>
              <a:t>folder</a:t>
            </a:r>
          </a:p>
          <a:p>
            <a:endParaRPr lang="en-AU" dirty="0"/>
          </a:p>
          <a:p>
            <a:r>
              <a:rPr lang="en-AU" dirty="0" smtClean="0"/>
              <a:t>Find people with the same colour paper clip as you</a:t>
            </a:r>
          </a:p>
          <a:p>
            <a:pPr marL="82296" indent="0">
              <a:buNone/>
            </a:pPr>
            <a:endParaRPr lang="en-AU" dirty="0"/>
          </a:p>
          <a:p>
            <a:r>
              <a:rPr lang="en-AU" dirty="0"/>
              <a:t>Read and react! Use the post-its or use the margins</a:t>
            </a:r>
          </a:p>
          <a:p>
            <a:endParaRPr lang="en-AU" dirty="0"/>
          </a:p>
          <a:p>
            <a:r>
              <a:rPr lang="en-AU" dirty="0"/>
              <a:t>Share your reactions with your group</a:t>
            </a:r>
          </a:p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579099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AU" dirty="0" smtClean="0"/>
              <a:t/>
            </a:r>
            <a:br>
              <a:rPr lang="en-AU" dirty="0" smtClean="0"/>
            </a:br>
            <a:r>
              <a:rPr lang="en-AU" dirty="0" smtClean="0"/>
              <a:t>Establishing Group Norms </a:t>
            </a:r>
            <a:br>
              <a:rPr lang="en-AU" dirty="0" smtClean="0"/>
            </a:b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AU" dirty="0" smtClean="0"/>
          </a:p>
          <a:p>
            <a:endParaRPr lang="en-AU" dirty="0"/>
          </a:p>
          <a:p>
            <a:r>
              <a:rPr lang="en-AU" dirty="0" smtClean="0"/>
              <a:t>Write down what you think should be included in the Study Group’s norms</a:t>
            </a:r>
          </a:p>
          <a:p>
            <a:endParaRPr lang="en-AU" dirty="0" smtClean="0"/>
          </a:p>
          <a:p>
            <a:r>
              <a:rPr lang="en-AU" dirty="0" smtClean="0"/>
              <a:t>Share </a:t>
            </a:r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AU" dirty="0" smtClean="0"/>
              <a:t>Study Group Focus – Reading Workshop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spcBef>
                <a:spcPts val="1200"/>
              </a:spcBef>
              <a:spcAft>
                <a:spcPts val="600"/>
              </a:spcAft>
            </a:pPr>
            <a:r>
              <a:rPr lang="en-AU" dirty="0"/>
              <a:t>Discuss professional articles and research specific to adolescent </a:t>
            </a:r>
            <a:r>
              <a:rPr lang="en-AU" dirty="0" smtClean="0"/>
              <a:t>reading</a:t>
            </a:r>
            <a:endParaRPr lang="en-AU" dirty="0"/>
          </a:p>
          <a:p>
            <a:pPr>
              <a:spcBef>
                <a:spcPts val="1200"/>
              </a:spcBef>
              <a:spcAft>
                <a:spcPts val="600"/>
              </a:spcAft>
            </a:pPr>
            <a:r>
              <a:rPr lang="en-AU" dirty="0"/>
              <a:t>Explore the thinking strategies that effective readers use</a:t>
            </a:r>
          </a:p>
          <a:p>
            <a:pPr>
              <a:spcBef>
                <a:spcPts val="1200"/>
              </a:spcBef>
              <a:spcAft>
                <a:spcPts val="600"/>
              </a:spcAft>
            </a:pPr>
            <a:r>
              <a:rPr lang="en-AU" dirty="0"/>
              <a:t>Explore a variety of </a:t>
            </a:r>
            <a:r>
              <a:rPr lang="en-AU" b="1" dirty="0"/>
              <a:t>TRANSPORTABLE </a:t>
            </a:r>
            <a:r>
              <a:rPr lang="en-AU" dirty="0"/>
              <a:t>before, during and after reading </a:t>
            </a:r>
            <a:r>
              <a:rPr lang="en-AU" dirty="0" smtClean="0"/>
              <a:t>strategies </a:t>
            </a:r>
            <a:r>
              <a:rPr lang="en-AU" smtClean="0"/>
              <a:t>and activities </a:t>
            </a:r>
            <a:r>
              <a:rPr lang="en-AU" dirty="0"/>
              <a:t>that support students to </a:t>
            </a:r>
            <a:r>
              <a:rPr lang="en-AU" dirty="0" smtClean="0"/>
              <a:t>understand </a:t>
            </a:r>
            <a:r>
              <a:rPr lang="en-AU" dirty="0"/>
              <a:t>texts</a:t>
            </a:r>
          </a:p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550888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e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6953</TotalTime>
  <Words>487</Words>
  <Application>Microsoft Office PowerPoint</Application>
  <PresentationFormat>On-screen Show (4:3)</PresentationFormat>
  <Paragraphs>81</Paragraphs>
  <Slides>13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Solstice</vt:lpstr>
      <vt:lpstr>Knox Network Study Group </vt:lpstr>
      <vt:lpstr>Welcome</vt:lpstr>
      <vt:lpstr> Purpose  </vt:lpstr>
      <vt:lpstr> Professional Development for Teachers  </vt:lpstr>
      <vt:lpstr>Study Groups</vt:lpstr>
      <vt:lpstr>Why Study Group?</vt:lpstr>
      <vt:lpstr>Quick Read and React </vt:lpstr>
      <vt:lpstr> Establishing Group Norms  </vt:lpstr>
      <vt:lpstr>Study Group Focus – Reading Workshop</vt:lpstr>
      <vt:lpstr>Improving Adolescent Literacy by Douglas Fisher &amp; Nancy Frey </vt:lpstr>
      <vt:lpstr>3 exciting “new forces” in improving adolescent literacy</vt:lpstr>
      <vt:lpstr>  Recommendations   </vt:lpstr>
      <vt:lpstr>Between Session Reading 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wilcob</dc:creator>
  <cp:lastModifiedBy>Robyn Saltmarsh</cp:lastModifiedBy>
  <cp:revision>375</cp:revision>
  <dcterms:created xsi:type="dcterms:W3CDTF">2010-02-26T22:05:12Z</dcterms:created>
  <dcterms:modified xsi:type="dcterms:W3CDTF">2012-05-09T00:23:00Z</dcterms:modified>
</cp:coreProperties>
</file>